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82" r:id="rId2"/>
    <p:sldId id="286" r:id="rId3"/>
    <p:sldId id="283" r:id="rId4"/>
    <p:sldId id="292" r:id="rId5"/>
    <p:sldId id="293" r:id="rId6"/>
    <p:sldId id="294" r:id="rId7"/>
    <p:sldId id="295" r:id="rId8"/>
    <p:sldId id="259" r:id="rId9"/>
    <p:sldId id="260" r:id="rId10"/>
    <p:sldId id="261" r:id="rId11"/>
    <p:sldId id="291" r:id="rId12"/>
  </p:sldIdLst>
  <p:sldSz cx="9144000" cy="6858000" type="screen4x3"/>
  <p:notesSz cx="10018713" cy="14447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41443" cy="724902"/>
          </a:xfrm>
          <a:prstGeom prst="rect">
            <a:avLst/>
          </a:prstGeom>
        </p:spPr>
        <p:txBody>
          <a:bodyPr vert="horz" lIns="139799" tIns="69899" rIns="139799" bIns="69899" rtlCol="0"/>
          <a:lstStyle>
            <a:lvl1pPr algn="l">
              <a:defRPr sz="1900"/>
            </a:lvl1pPr>
          </a:lstStyle>
          <a:p>
            <a:endParaRPr lang="en-IE"/>
          </a:p>
        </p:txBody>
      </p:sp>
      <p:sp>
        <p:nvSpPr>
          <p:cNvPr id="3" name="Date Placeholder 2"/>
          <p:cNvSpPr>
            <a:spLocks noGrp="1"/>
          </p:cNvSpPr>
          <p:nvPr>
            <p:ph type="dt" idx="1"/>
          </p:nvPr>
        </p:nvSpPr>
        <p:spPr>
          <a:xfrm>
            <a:off x="5674952" y="0"/>
            <a:ext cx="4341443" cy="724902"/>
          </a:xfrm>
          <a:prstGeom prst="rect">
            <a:avLst/>
          </a:prstGeom>
        </p:spPr>
        <p:txBody>
          <a:bodyPr vert="horz" lIns="139799" tIns="69899" rIns="139799" bIns="69899" rtlCol="0"/>
          <a:lstStyle>
            <a:lvl1pPr algn="r">
              <a:defRPr sz="1900"/>
            </a:lvl1pPr>
          </a:lstStyle>
          <a:p>
            <a:fld id="{B65EEC68-0548-43DC-BF56-544ECFC7253F}" type="datetimeFigureOut">
              <a:rPr lang="en-IE" smtClean="0"/>
              <a:t>10/10/2025</a:t>
            </a:fld>
            <a:endParaRPr lang="en-IE"/>
          </a:p>
        </p:txBody>
      </p:sp>
      <p:sp>
        <p:nvSpPr>
          <p:cNvPr id="4" name="Slide Image Placeholder 3"/>
          <p:cNvSpPr>
            <a:spLocks noGrp="1" noRot="1" noChangeAspect="1"/>
          </p:cNvSpPr>
          <p:nvPr>
            <p:ph type="sldImg" idx="2"/>
          </p:nvPr>
        </p:nvSpPr>
        <p:spPr>
          <a:xfrm>
            <a:off x="1758950" y="1806575"/>
            <a:ext cx="6500813" cy="4875213"/>
          </a:xfrm>
          <a:prstGeom prst="rect">
            <a:avLst/>
          </a:prstGeom>
          <a:noFill/>
          <a:ln w="12700">
            <a:solidFill>
              <a:prstClr val="black"/>
            </a:solidFill>
          </a:ln>
        </p:spPr>
        <p:txBody>
          <a:bodyPr vert="horz" lIns="139799" tIns="69899" rIns="139799" bIns="69899" rtlCol="0" anchor="ctr"/>
          <a:lstStyle/>
          <a:p>
            <a:endParaRPr lang="en-IE"/>
          </a:p>
        </p:txBody>
      </p:sp>
      <p:sp>
        <p:nvSpPr>
          <p:cNvPr id="5" name="Notes Placeholder 4"/>
          <p:cNvSpPr>
            <a:spLocks noGrp="1"/>
          </p:cNvSpPr>
          <p:nvPr>
            <p:ph type="body" sz="quarter" idx="3"/>
          </p:nvPr>
        </p:nvSpPr>
        <p:spPr>
          <a:xfrm>
            <a:off x="1001872" y="6953022"/>
            <a:ext cx="8014970" cy="5688836"/>
          </a:xfrm>
          <a:prstGeom prst="rect">
            <a:avLst/>
          </a:prstGeom>
        </p:spPr>
        <p:txBody>
          <a:bodyPr vert="horz" lIns="139799" tIns="69899" rIns="139799" bIns="698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1" y="13722939"/>
            <a:ext cx="4341443" cy="724899"/>
          </a:xfrm>
          <a:prstGeom prst="rect">
            <a:avLst/>
          </a:prstGeom>
        </p:spPr>
        <p:txBody>
          <a:bodyPr vert="horz" lIns="139799" tIns="69899" rIns="139799" bIns="69899" rtlCol="0" anchor="b"/>
          <a:lstStyle>
            <a:lvl1pPr algn="l">
              <a:defRPr sz="1900"/>
            </a:lvl1pPr>
          </a:lstStyle>
          <a:p>
            <a:endParaRPr lang="en-IE"/>
          </a:p>
        </p:txBody>
      </p:sp>
      <p:sp>
        <p:nvSpPr>
          <p:cNvPr id="7" name="Slide Number Placeholder 6"/>
          <p:cNvSpPr>
            <a:spLocks noGrp="1"/>
          </p:cNvSpPr>
          <p:nvPr>
            <p:ph type="sldNum" sz="quarter" idx="5"/>
          </p:nvPr>
        </p:nvSpPr>
        <p:spPr>
          <a:xfrm>
            <a:off x="5674952" y="13722939"/>
            <a:ext cx="4341443" cy="724899"/>
          </a:xfrm>
          <a:prstGeom prst="rect">
            <a:avLst/>
          </a:prstGeom>
        </p:spPr>
        <p:txBody>
          <a:bodyPr vert="horz" lIns="139799" tIns="69899" rIns="139799" bIns="69899" rtlCol="0" anchor="b"/>
          <a:lstStyle>
            <a:lvl1pPr algn="r">
              <a:defRPr sz="1900"/>
            </a:lvl1pPr>
          </a:lstStyle>
          <a:p>
            <a:fld id="{19F5CBF2-F8AD-4CCD-833A-66BA937FE728}" type="slidenum">
              <a:rPr lang="en-IE" smtClean="0"/>
              <a:t>‹#›</a:t>
            </a:fld>
            <a:endParaRPr lang="en-IE"/>
          </a:p>
        </p:txBody>
      </p:sp>
    </p:spTree>
    <p:extLst>
      <p:ext uri="{BB962C8B-B14F-4D97-AF65-F5344CB8AC3E}">
        <p14:creationId xmlns:p14="http://schemas.microsoft.com/office/powerpoint/2010/main" val="4030689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6ED2A4A-5E36-4749-9360-5173DD2D2602}" type="datetime1">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423113-28A6-44F2-A9DD-7B743B98EA4A}" type="datetime1">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6D6DF7-3228-4D2C-BF0D-FC6822AC1F75}" type="datetime1">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E97D9DA-8DFF-4DC2-8A6D-CE64F4A8E2F8}" type="datetime1">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054B75-9EB2-4CAE-9F2E-B7F551375637}" type="datetime1">
              <a:rPr lang="en-US" smtClean="0"/>
              <a:t>10/10/2025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A61D53-89DE-4620-9AE2-83BB55FEF815}" type="datetime1">
              <a:rPr lang="en-US" smtClean="0"/>
              <a:t>10/10/2025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4D969-3BAB-44E2-8C5C-04D4751EC91F}" type="datetime1">
              <a:rPr lang="en-US" smtClean="0"/>
              <a:t>10/10/2025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0514D-85FA-43FF-A1D6-8539B49C47DB}" type="datetime1">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0414868-13B5-4138-BAFD-2D55292F6BCF}" type="datetime1">
              <a:rPr lang="en-US" smtClean="0"/>
              <a:t>10/10/2025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855DC3-440E-49B6-B83B-C9A716B0E3DC}" type="datetime1">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A1A300-411E-4FBF-A910-604DA6F509FB}" type="datetime1">
              <a:rPr lang="en-US" smtClean="0"/>
              <a:t>10/10/2025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B69C6C-B630-4CDC-BED6-ABDE2E564260}" type="datetime1">
              <a:rPr lang="en-US" smtClean="0"/>
              <a:t>10/10/2025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24AE38-F7DD-C869-1E17-29E9AE6F75B7}"/>
              </a:ext>
            </a:extLst>
          </p:cNvPr>
          <p:cNvPicPr>
            <a:picLocks noChangeAspect="1"/>
          </p:cNvPicPr>
          <p:nvPr/>
        </p:nvPicPr>
        <p:blipFill>
          <a:blip r:embed="rId2"/>
          <a:srcRect t="25550" b="20344"/>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Slide Number Placeholder 3">
            <a:extLst>
              <a:ext uri="{FF2B5EF4-FFF2-40B4-BE49-F238E27FC236}">
                <a16:creationId xmlns:a16="http://schemas.microsoft.com/office/drawing/2014/main" id="{25D49312-75B3-146B-03BC-F065302C0AC9}"/>
              </a:ext>
            </a:extLst>
          </p:cNvPr>
          <p:cNvSpPr>
            <a:spLocks noGrp="1"/>
          </p:cNvSpPr>
          <p:nvPr>
            <p:ph type="sldNum" sz="quarter" idx="12"/>
          </p:nvPr>
        </p:nvSpPr>
        <p:spPr>
          <a:xfrm>
            <a:off x="6648450" y="6356350"/>
            <a:ext cx="2057400" cy="365125"/>
          </a:xfrm>
        </p:spPr>
        <p:txBody>
          <a:bodyPr vert="horz" lIns="91440" tIns="45720" rIns="91440" bIns="45720" rtlCol="0" anchor="ctr">
            <a:normAutofit/>
          </a:bodyPr>
          <a:lstStyle/>
          <a:p>
            <a:pPr defTabSz="914400">
              <a:spcAft>
                <a:spcPts val="600"/>
              </a:spcAft>
              <a:defRPr/>
            </a:pPr>
            <a:fld id="{C1FF6DA9-008F-8B48-92A6-B652298478BF}" type="slidenum">
              <a:rPr lang="en-US" sz="1000">
                <a:solidFill>
                  <a:schemeClr val="tx1">
                    <a:lumMod val="75000"/>
                    <a:lumOff val="25000"/>
                  </a:schemeClr>
                </a:solidFill>
                <a:latin typeface="Calibri" panose="020F0502020204030204"/>
              </a:rPr>
              <a:pPr defTabSz="914400">
                <a:spcAft>
                  <a:spcPts val="600"/>
                </a:spcAft>
                <a:defRPr/>
              </a:pPr>
              <a:t>1</a:t>
            </a:fld>
            <a:endParaRPr lang="en-US" sz="1000">
              <a:solidFill>
                <a:schemeClr val="tx1">
                  <a:lumMod val="75000"/>
                  <a:lumOff val="25000"/>
                </a:schemeClr>
              </a:solidFill>
              <a:latin typeface="Calibri" panose="020F0502020204030204"/>
            </a:endParaRPr>
          </a:p>
        </p:txBody>
      </p:sp>
      <p:pic>
        <p:nvPicPr>
          <p:cNvPr id="7" name="Picture 6">
            <a:extLst>
              <a:ext uri="{FF2B5EF4-FFF2-40B4-BE49-F238E27FC236}">
                <a16:creationId xmlns:a16="http://schemas.microsoft.com/office/drawing/2014/main" id="{4EF0EC5F-2FF1-5677-ECBD-1FE1611C7DC3}"/>
              </a:ext>
            </a:extLst>
          </p:cNvPr>
          <p:cNvPicPr>
            <a:picLocks noChangeAspect="1"/>
          </p:cNvPicPr>
          <p:nvPr/>
        </p:nvPicPr>
        <p:blipFill>
          <a:blip r:embed="rId3"/>
          <a:stretch/>
        </p:blipFill>
        <p:spPr>
          <a:xfrm>
            <a:off x="457200" y="5637677"/>
            <a:ext cx="3416710" cy="879804"/>
          </a:xfrm>
          <a:prstGeom prst="rect">
            <a:avLst/>
          </a:prstGeom>
        </p:spPr>
      </p:pic>
      <p:sp>
        <p:nvSpPr>
          <p:cNvPr id="2" name="TextBox 1">
            <a:extLst>
              <a:ext uri="{FF2B5EF4-FFF2-40B4-BE49-F238E27FC236}">
                <a16:creationId xmlns:a16="http://schemas.microsoft.com/office/drawing/2014/main" id="{14482DEA-D151-021F-24AD-9812D6159597}"/>
              </a:ext>
            </a:extLst>
          </p:cNvPr>
          <p:cNvSpPr txBox="1"/>
          <p:nvPr/>
        </p:nvSpPr>
        <p:spPr>
          <a:xfrm>
            <a:off x="1474839" y="3873910"/>
            <a:ext cx="6417304" cy="1323439"/>
          </a:xfrm>
          <a:prstGeom prst="rect">
            <a:avLst/>
          </a:prstGeom>
          <a:noFill/>
        </p:spPr>
        <p:txBody>
          <a:bodyPr wrap="square" rtlCol="0">
            <a:spAutoFit/>
          </a:bodyPr>
          <a:lstStyle/>
          <a:p>
            <a:pPr algn="ctr"/>
            <a:r>
              <a:rPr lang="en-IE" sz="3000" b="1" dirty="0"/>
              <a:t>Strategic Infrastructure Development -</a:t>
            </a:r>
            <a:r>
              <a:rPr lang="en-IE" sz="3000" dirty="0"/>
              <a:t> Pre-application Consultation</a:t>
            </a:r>
          </a:p>
          <a:p>
            <a:pPr algn="ctr"/>
            <a:r>
              <a:rPr lang="en-IE" sz="2000" dirty="0"/>
              <a:t>10</a:t>
            </a:r>
            <a:r>
              <a:rPr lang="en-IE" sz="2000" baseline="30000" dirty="0"/>
              <a:t>th</a:t>
            </a:r>
            <a:r>
              <a:rPr lang="en-IE" sz="2000" dirty="0"/>
              <a:t> October 2025</a:t>
            </a:r>
          </a:p>
        </p:txBody>
      </p:sp>
    </p:spTree>
    <p:extLst>
      <p:ext uri="{BB962C8B-B14F-4D97-AF65-F5344CB8AC3E}">
        <p14:creationId xmlns:p14="http://schemas.microsoft.com/office/powerpoint/2010/main" val="3802945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525A28-101F-7DDA-852A-3942B2CC54B4}"/>
              </a:ext>
            </a:extLst>
          </p:cNvPr>
          <p:cNvPicPr>
            <a:picLocks noChangeAspect="1"/>
          </p:cNvPicPr>
          <p:nvPr/>
        </p:nvPicPr>
        <p:blipFill>
          <a:blip r:embed="rId2"/>
          <a:srcRect t="26660" b="19234"/>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4" name="Slide Number Placeholder 3">
            <a:extLst>
              <a:ext uri="{FF2B5EF4-FFF2-40B4-BE49-F238E27FC236}">
                <a16:creationId xmlns:a16="http://schemas.microsoft.com/office/drawing/2014/main" id="{79241EA1-8A08-5F89-CF3A-8609708A5A0E}"/>
              </a:ext>
            </a:extLst>
          </p:cNvPr>
          <p:cNvSpPr>
            <a:spLocks noGrp="1"/>
          </p:cNvSpPr>
          <p:nvPr>
            <p:ph type="sldNum" sz="quarter" idx="12"/>
          </p:nvPr>
        </p:nvSpPr>
        <p:spPr>
          <a:xfrm>
            <a:off x="6648450" y="6356350"/>
            <a:ext cx="2057400" cy="365125"/>
          </a:xfrm>
        </p:spPr>
        <p:txBody>
          <a:bodyPr>
            <a:normAutofit/>
          </a:bodyPr>
          <a:lstStyle/>
          <a:p>
            <a:pPr>
              <a:spcAft>
                <a:spcPts val="600"/>
              </a:spcAft>
            </a:pPr>
            <a:fld id="{C1FF6DA9-008F-8B48-92A6-B652298478BF}" type="slidenum">
              <a:rPr lang="en-US" sz="1000">
                <a:solidFill>
                  <a:schemeClr val="tx1">
                    <a:lumMod val="75000"/>
                    <a:lumOff val="25000"/>
                  </a:schemeClr>
                </a:solidFill>
              </a:rPr>
              <a:pPr>
                <a:spcAft>
                  <a:spcPts val="600"/>
                </a:spcAft>
              </a:pPr>
              <a:t>2</a:t>
            </a:fld>
            <a:endParaRPr lang="en-US" sz="1000" dirty="0">
              <a:solidFill>
                <a:schemeClr val="tx1">
                  <a:lumMod val="75000"/>
                  <a:lumOff val="25000"/>
                </a:schemeClr>
              </a:solidFill>
            </a:endParaRPr>
          </a:p>
        </p:txBody>
      </p:sp>
      <p:pic>
        <p:nvPicPr>
          <p:cNvPr id="7" name="Picture 6">
            <a:extLst>
              <a:ext uri="{FF2B5EF4-FFF2-40B4-BE49-F238E27FC236}">
                <a16:creationId xmlns:a16="http://schemas.microsoft.com/office/drawing/2014/main" id="{71295DCF-DD31-9ED8-2303-7CB5B37FA573}"/>
              </a:ext>
            </a:extLst>
          </p:cNvPr>
          <p:cNvPicPr>
            <a:picLocks noChangeAspect="1"/>
          </p:cNvPicPr>
          <p:nvPr/>
        </p:nvPicPr>
        <p:blipFill>
          <a:blip r:embed="rId3"/>
          <a:stretch/>
        </p:blipFill>
        <p:spPr>
          <a:xfrm>
            <a:off x="90099" y="6454764"/>
            <a:ext cx="1417959" cy="365125"/>
          </a:xfrm>
          <a:prstGeom prst="rect">
            <a:avLst/>
          </a:prstGeom>
        </p:spPr>
      </p:pic>
      <p:graphicFrame>
        <p:nvGraphicFramePr>
          <p:cNvPr id="11" name="Table 10">
            <a:extLst>
              <a:ext uri="{FF2B5EF4-FFF2-40B4-BE49-F238E27FC236}">
                <a16:creationId xmlns:a16="http://schemas.microsoft.com/office/drawing/2014/main" id="{BBC437D5-BC0D-65DB-54D3-F9CF43195DC6}"/>
              </a:ext>
            </a:extLst>
          </p:cNvPr>
          <p:cNvGraphicFramePr>
            <a:graphicFrameLocks noGrp="1"/>
          </p:cNvGraphicFramePr>
          <p:nvPr>
            <p:extLst>
              <p:ext uri="{D42A27DB-BD31-4B8C-83A1-F6EECF244321}">
                <p14:modId xmlns:p14="http://schemas.microsoft.com/office/powerpoint/2010/main" val="2934817522"/>
              </p:ext>
            </p:extLst>
          </p:nvPr>
        </p:nvGraphicFramePr>
        <p:xfrm>
          <a:off x="521500" y="3824436"/>
          <a:ext cx="8101000" cy="2560320"/>
        </p:xfrm>
        <a:graphic>
          <a:graphicData uri="http://schemas.openxmlformats.org/drawingml/2006/table">
            <a:tbl>
              <a:tblPr firstRow="1" bandRow="1">
                <a:tableStyleId>{5C22544A-7EE6-4342-B048-85BDC9FD1C3A}</a:tableStyleId>
              </a:tblPr>
              <a:tblGrid>
                <a:gridCol w="4050500">
                  <a:extLst>
                    <a:ext uri="{9D8B030D-6E8A-4147-A177-3AD203B41FA5}">
                      <a16:colId xmlns:a16="http://schemas.microsoft.com/office/drawing/2014/main" val="3813896739"/>
                    </a:ext>
                  </a:extLst>
                </a:gridCol>
                <a:gridCol w="4050500">
                  <a:extLst>
                    <a:ext uri="{9D8B030D-6E8A-4147-A177-3AD203B41FA5}">
                      <a16:colId xmlns:a16="http://schemas.microsoft.com/office/drawing/2014/main" val="730375003"/>
                    </a:ext>
                  </a:extLst>
                </a:gridCol>
              </a:tblGrid>
              <a:tr h="326725">
                <a:tc>
                  <a:txBody>
                    <a:bodyPr/>
                    <a:lstStyle/>
                    <a:p>
                      <a:pPr algn="just"/>
                      <a:r>
                        <a:rPr lang="en-IE" sz="1800" dirty="0">
                          <a:solidFill>
                            <a:schemeClr val="tx1"/>
                          </a:solidFill>
                        </a:rPr>
                        <a:t>Overview</a:t>
                      </a:r>
                      <a:endParaRPr lang="en-IE" dirty="0">
                        <a:solidFill>
                          <a:schemeClr val="tx1"/>
                        </a:solidFill>
                      </a:endParaRPr>
                    </a:p>
                  </a:txBody>
                  <a:tcPr>
                    <a:noFill/>
                  </a:tcPr>
                </a:tc>
                <a:tc>
                  <a:txBody>
                    <a:bodyPr/>
                    <a:lstStyle/>
                    <a:p>
                      <a:pPr algn="just"/>
                      <a:r>
                        <a:rPr lang="en-IE" dirty="0">
                          <a:solidFill>
                            <a:schemeClr val="tx1"/>
                          </a:solidFill>
                        </a:rPr>
                        <a:t>Attendees</a:t>
                      </a:r>
                    </a:p>
                  </a:txBody>
                  <a:tcPr>
                    <a:noFill/>
                  </a:tcPr>
                </a:tc>
                <a:extLst>
                  <a:ext uri="{0D108BD9-81ED-4DB2-BD59-A6C34878D82A}">
                    <a16:rowId xmlns:a16="http://schemas.microsoft.com/office/drawing/2014/main" val="3397070760"/>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1. Introduction &amp; Background</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dirty="0"/>
                        <a:t>1. </a:t>
                      </a:r>
                      <a:r>
                        <a:rPr lang="en-IE" sz="1800" dirty="0"/>
                        <a:t>Raphael McEvoy – CEO</a:t>
                      </a:r>
                    </a:p>
                  </a:txBody>
                  <a:tcPr>
                    <a:noFill/>
                  </a:tcPr>
                </a:tc>
                <a:extLst>
                  <a:ext uri="{0D108BD9-81ED-4DB2-BD59-A6C34878D82A}">
                    <a16:rowId xmlns:a16="http://schemas.microsoft.com/office/drawing/2014/main" val="3803030343"/>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2. Proposed Development Description</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dirty="0"/>
                        <a:t>2. </a:t>
                      </a:r>
                      <a:r>
                        <a:rPr lang="en-IE" sz="1800" dirty="0"/>
                        <a:t>Sean Garry – Engineering Coordinator </a:t>
                      </a:r>
                    </a:p>
                  </a:txBody>
                  <a:tcPr>
                    <a:noFill/>
                  </a:tcPr>
                </a:tc>
                <a:extLst>
                  <a:ext uri="{0D108BD9-81ED-4DB2-BD59-A6C34878D82A}">
                    <a16:rowId xmlns:a16="http://schemas.microsoft.com/office/drawing/2014/main" val="3890233389"/>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3. Current Infrastructure Status</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dirty="0"/>
                        <a:t>3. </a:t>
                      </a:r>
                      <a:r>
                        <a:rPr lang="en-IE" sz="1800" dirty="0"/>
                        <a:t>Stephen Curtis – Finance</a:t>
                      </a:r>
                    </a:p>
                  </a:txBody>
                  <a:tcPr>
                    <a:noFill/>
                  </a:tcPr>
                </a:tc>
                <a:extLst>
                  <a:ext uri="{0D108BD9-81ED-4DB2-BD59-A6C34878D82A}">
                    <a16:rowId xmlns:a16="http://schemas.microsoft.com/office/drawing/2014/main" val="3585750538"/>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4. Planning Context</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dirty="0"/>
                        <a:t>4. </a:t>
                      </a:r>
                      <a:r>
                        <a:rPr lang="en-IE" sz="1800" dirty="0"/>
                        <a:t>Declan Brassil – Consultant</a:t>
                      </a:r>
                    </a:p>
                  </a:txBody>
                  <a:tcPr>
                    <a:noFill/>
                  </a:tcPr>
                </a:tc>
                <a:extLst>
                  <a:ext uri="{0D108BD9-81ED-4DB2-BD59-A6C34878D82A}">
                    <a16:rowId xmlns:a16="http://schemas.microsoft.com/office/drawing/2014/main" val="481597974"/>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5. Waste Management Need</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dirty="0"/>
                        <a:t>5. </a:t>
                      </a:r>
                      <a:r>
                        <a:rPr lang="en-IE" sz="1800" dirty="0"/>
                        <a:t>Patrick Little – Axis Architecture</a:t>
                      </a:r>
                    </a:p>
                  </a:txBody>
                  <a:tcPr>
                    <a:noFill/>
                  </a:tcPr>
                </a:tc>
                <a:extLst>
                  <a:ext uri="{0D108BD9-81ED-4DB2-BD59-A6C34878D82A}">
                    <a16:rowId xmlns:a16="http://schemas.microsoft.com/office/drawing/2014/main" val="1391938160"/>
                  </a:ext>
                </a:extLst>
              </a:tr>
              <a:tr h="326725">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1800" dirty="0"/>
                        <a:t>6. Questions</a:t>
                      </a:r>
                    </a:p>
                  </a:txBody>
                  <a:tcPr>
                    <a:noFill/>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1800" dirty="0"/>
                    </a:p>
                  </a:txBody>
                  <a:tcPr>
                    <a:noFill/>
                  </a:tcPr>
                </a:tc>
                <a:extLst>
                  <a:ext uri="{0D108BD9-81ED-4DB2-BD59-A6C34878D82A}">
                    <a16:rowId xmlns:a16="http://schemas.microsoft.com/office/drawing/2014/main" val="2315106566"/>
                  </a:ext>
                </a:extLst>
              </a:tr>
            </a:tbl>
          </a:graphicData>
        </a:graphic>
      </p:graphicFrame>
    </p:spTree>
    <p:extLst>
      <p:ext uri="{BB962C8B-B14F-4D97-AF65-F5344CB8AC3E}">
        <p14:creationId xmlns:p14="http://schemas.microsoft.com/office/powerpoint/2010/main" val="4283236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BA09A-E864-250C-DBD6-DAE9D75CAEE6}"/>
              </a:ext>
            </a:extLst>
          </p:cNvPr>
          <p:cNvSpPr>
            <a:spLocks noGrp="1"/>
          </p:cNvSpPr>
          <p:nvPr>
            <p:ph type="title"/>
          </p:nvPr>
        </p:nvSpPr>
        <p:spPr>
          <a:xfrm>
            <a:off x="360759" y="3752849"/>
            <a:ext cx="2468166" cy="2452687"/>
          </a:xfrm>
        </p:spPr>
        <p:txBody>
          <a:bodyPr anchor="ctr">
            <a:normAutofit/>
          </a:bodyPr>
          <a:lstStyle/>
          <a:p>
            <a:r>
              <a:rPr lang="en-IE" sz="3100" dirty="0"/>
              <a:t>Introduction &amp; Background</a:t>
            </a:r>
          </a:p>
        </p:txBody>
      </p:sp>
      <p:pic>
        <p:nvPicPr>
          <p:cNvPr id="5" name="Picture 4">
            <a:extLst>
              <a:ext uri="{FF2B5EF4-FFF2-40B4-BE49-F238E27FC236}">
                <a16:creationId xmlns:a16="http://schemas.microsoft.com/office/drawing/2014/main" id="{A9019BC2-3A31-BA5A-010D-771988E45E44}"/>
              </a:ext>
            </a:extLst>
          </p:cNvPr>
          <p:cNvPicPr>
            <a:picLocks noChangeAspect="1"/>
          </p:cNvPicPr>
          <p:nvPr/>
        </p:nvPicPr>
        <p:blipFill>
          <a:blip r:embed="rId2"/>
          <a:srcRect t="22947" b="22947"/>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9E3E190E-5E65-A8B1-EF4B-CC97C910994D}"/>
              </a:ext>
            </a:extLst>
          </p:cNvPr>
          <p:cNvSpPr>
            <a:spLocks noGrp="1"/>
          </p:cNvSpPr>
          <p:nvPr>
            <p:ph idx="1"/>
          </p:nvPr>
        </p:nvSpPr>
        <p:spPr>
          <a:xfrm>
            <a:off x="3167986" y="3752850"/>
            <a:ext cx="5614060" cy="2452687"/>
          </a:xfrm>
        </p:spPr>
        <p:txBody>
          <a:bodyPr anchor="ctr">
            <a:normAutofit/>
          </a:bodyPr>
          <a:lstStyle/>
          <a:p>
            <a:pPr lvl="0" algn="just">
              <a:lnSpc>
                <a:spcPct val="90000"/>
              </a:lnSpc>
            </a:pPr>
            <a:r>
              <a:rPr lang="en-US" sz="1400" dirty="0"/>
              <a:t>Glanpower Ltd was established to develop a waste to energy plant in </a:t>
            </a:r>
            <a:r>
              <a:rPr lang="en-US" sz="1400" dirty="0" err="1"/>
              <a:t>Derryclure</a:t>
            </a:r>
            <a:r>
              <a:rPr lang="en-US" sz="1400" dirty="0"/>
              <a:t>, Tullamore, Co. Offaly.</a:t>
            </a:r>
          </a:p>
          <a:p>
            <a:pPr lvl="0" algn="just">
              <a:lnSpc>
                <a:spcPct val="90000"/>
              </a:lnSpc>
            </a:pPr>
            <a:r>
              <a:rPr lang="en-IE" sz="1400" dirty="0"/>
              <a:t>Glanpower was established to address both regional and national challenges arising from the closure of landfills and the ongoing export of waste from Ireland.</a:t>
            </a:r>
          </a:p>
          <a:p>
            <a:pPr lvl="0" algn="just">
              <a:lnSpc>
                <a:spcPct val="90000"/>
              </a:lnSpc>
            </a:pPr>
            <a:r>
              <a:rPr lang="en-IE" sz="1400" dirty="0"/>
              <a:t>Currently, there are only two operational Waste-to-Energy (WTE) facilities in the Republic of Ireland: </a:t>
            </a:r>
          </a:p>
          <a:p>
            <a:pPr lvl="1" algn="just">
              <a:lnSpc>
                <a:spcPct val="90000"/>
              </a:lnSpc>
            </a:pPr>
            <a:r>
              <a:rPr lang="en-IE" sz="1400" dirty="0"/>
              <a:t>Dublin Waste-to-Energy Plant located in </a:t>
            </a:r>
            <a:r>
              <a:rPr lang="en-IE" sz="1400" dirty="0" err="1"/>
              <a:t>Poolbeg</a:t>
            </a:r>
            <a:r>
              <a:rPr lang="en-IE" sz="1400" dirty="0"/>
              <a:t>, Dublin and</a:t>
            </a:r>
          </a:p>
          <a:p>
            <a:pPr lvl="1" algn="just">
              <a:lnSpc>
                <a:spcPct val="90000"/>
              </a:lnSpc>
            </a:pPr>
            <a:r>
              <a:rPr lang="en-IE" sz="1400" dirty="0" err="1"/>
              <a:t>Indaver</a:t>
            </a:r>
            <a:r>
              <a:rPr lang="en-IE" sz="1400" dirty="0"/>
              <a:t> Waste-to-Energy Plant in </a:t>
            </a:r>
            <a:r>
              <a:rPr lang="en-IE" sz="1400" dirty="0" err="1"/>
              <a:t>Duleek</a:t>
            </a:r>
            <a:r>
              <a:rPr lang="en-IE" sz="1400" dirty="0"/>
              <a:t>, Co. Meath.</a:t>
            </a:r>
          </a:p>
          <a:p>
            <a:pPr lvl="0" algn="just">
              <a:lnSpc>
                <a:spcPct val="90000"/>
              </a:lnSpc>
            </a:pPr>
            <a:r>
              <a:rPr lang="en-IE" sz="1400" dirty="0"/>
              <a:t>Glanpower will be the third WTE in the Republic of Ireland. </a:t>
            </a:r>
          </a:p>
          <a:p>
            <a:pPr>
              <a:lnSpc>
                <a:spcPct val="90000"/>
              </a:lnSpc>
            </a:pPr>
            <a:endParaRPr lang="en-IE" sz="1400" dirty="0"/>
          </a:p>
        </p:txBody>
      </p:sp>
      <p:sp>
        <p:nvSpPr>
          <p:cNvPr id="4" name="Slide Number Placeholder 3">
            <a:extLst>
              <a:ext uri="{FF2B5EF4-FFF2-40B4-BE49-F238E27FC236}">
                <a16:creationId xmlns:a16="http://schemas.microsoft.com/office/drawing/2014/main" id="{84807977-043C-E734-2A3E-A586400DDDF6}"/>
              </a:ext>
            </a:extLst>
          </p:cNvPr>
          <p:cNvSpPr>
            <a:spLocks noGrp="1"/>
          </p:cNvSpPr>
          <p:nvPr>
            <p:ph type="sldNum" sz="quarter" idx="12"/>
          </p:nvPr>
        </p:nvSpPr>
        <p:spPr>
          <a:xfrm>
            <a:off x="6648450" y="6356350"/>
            <a:ext cx="2057400" cy="365125"/>
          </a:xfrm>
        </p:spPr>
        <p:txBody>
          <a:bodyPr>
            <a:normAutofit/>
          </a:bodyPr>
          <a:lstStyle/>
          <a:p>
            <a:pPr>
              <a:spcAft>
                <a:spcPts val="600"/>
              </a:spcAft>
            </a:pPr>
            <a:fld id="{C1FF6DA9-008F-8B48-92A6-B652298478BF}" type="slidenum">
              <a:rPr lang="en-US" sz="1000" smtClean="0">
                <a:solidFill>
                  <a:schemeClr val="tx1">
                    <a:lumMod val="75000"/>
                    <a:lumOff val="25000"/>
                  </a:schemeClr>
                </a:solidFill>
              </a:rPr>
              <a:pPr>
                <a:spcAft>
                  <a:spcPts val="600"/>
                </a:spcAft>
              </a:pPr>
              <a:t>3</a:t>
            </a:fld>
            <a:endParaRPr lang="en-US" sz="1000">
              <a:solidFill>
                <a:schemeClr val="tx1">
                  <a:lumMod val="75000"/>
                  <a:lumOff val="25000"/>
                </a:schemeClr>
              </a:solidFill>
            </a:endParaRPr>
          </a:p>
        </p:txBody>
      </p:sp>
      <p:pic>
        <p:nvPicPr>
          <p:cNvPr id="6" name="Picture 5">
            <a:extLst>
              <a:ext uri="{FF2B5EF4-FFF2-40B4-BE49-F238E27FC236}">
                <a16:creationId xmlns:a16="http://schemas.microsoft.com/office/drawing/2014/main" id="{6114242F-A22D-F397-6E21-9DE1EFEA8B27}"/>
              </a:ext>
            </a:extLst>
          </p:cNvPr>
          <p:cNvPicPr>
            <a:picLocks noChangeAspect="1"/>
          </p:cNvPicPr>
          <p:nvPr/>
        </p:nvPicPr>
        <p:blipFill>
          <a:blip r:embed="rId3"/>
          <a:stretch/>
        </p:blipFill>
        <p:spPr>
          <a:xfrm>
            <a:off x="90099" y="6416664"/>
            <a:ext cx="1417959" cy="365125"/>
          </a:xfrm>
          <a:prstGeom prst="rect">
            <a:avLst/>
          </a:prstGeom>
        </p:spPr>
      </p:pic>
    </p:spTree>
    <p:extLst>
      <p:ext uri="{BB962C8B-B14F-4D97-AF65-F5344CB8AC3E}">
        <p14:creationId xmlns:p14="http://schemas.microsoft.com/office/powerpoint/2010/main" val="2269212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44" name="Rectangle 14343">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39" name="Title 6">
            <a:extLst>
              <a:ext uri="{FF2B5EF4-FFF2-40B4-BE49-F238E27FC236}">
                <a16:creationId xmlns:a16="http://schemas.microsoft.com/office/drawing/2014/main" id="{E65717B6-052E-3DE6-4DBE-01C432AB785C}"/>
              </a:ext>
            </a:extLst>
          </p:cNvPr>
          <p:cNvSpPr>
            <a:spLocks noGrp="1" noChangeArrowheads="1"/>
          </p:cNvSpPr>
          <p:nvPr>
            <p:ph type="ctrTitle"/>
          </p:nvPr>
        </p:nvSpPr>
        <p:spPr>
          <a:xfrm>
            <a:off x="867638" y="637762"/>
            <a:ext cx="7416372" cy="900131"/>
          </a:xfrm>
        </p:spPr>
        <p:txBody>
          <a:bodyPr vert="horz" lIns="91440" tIns="45720" rIns="91440" bIns="45720" rtlCol="0" anchor="t">
            <a:normAutofit/>
          </a:bodyPr>
          <a:lstStyle/>
          <a:p>
            <a:pPr algn="l" defTabSz="914400">
              <a:lnSpc>
                <a:spcPct val="90000"/>
              </a:lnSpc>
            </a:pPr>
            <a:r>
              <a:rPr lang="en-US" altLang="en-US" sz="2700" kern="1200">
                <a:solidFill>
                  <a:schemeClr val="bg1"/>
                </a:solidFill>
                <a:latin typeface="+mj-lt"/>
                <a:ea typeface="+mj-ea"/>
                <a:cs typeface="+mj-cs"/>
              </a:rPr>
              <a:t>PROPOSED DEVELOPMENT DESCRIPTION</a:t>
            </a:r>
            <a:br>
              <a:rPr lang="en-US" altLang="en-US" sz="2700" kern="1200">
                <a:solidFill>
                  <a:schemeClr val="bg1"/>
                </a:solidFill>
                <a:latin typeface="+mj-lt"/>
                <a:ea typeface="+mj-ea"/>
                <a:cs typeface="+mj-cs"/>
              </a:rPr>
            </a:br>
            <a:endParaRPr lang="en-US" altLang="en-US" sz="2700" kern="1200">
              <a:solidFill>
                <a:schemeClr val="bg1"/>
              </a:solidFill>
              <a:latin typeface="+mj-lt"/>
              <a:ea typeface="+mj-ea"/>
              <a:cs typeface="+mj-cs"/>
            </a:endParaRPr>
          </a:p>
        </p:txBody>
      </p:sp>
      <p:sp>
        <p:nvSpPr>
          <p:cNvPr id="14346" name="Rectangle 14345">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8" name="Rectangle 14347">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6">
            <a:extLst>
              <a:ext uri="{FF2B5EF4-FFF2-40B4-BE49-F238E27FC236}">
                <a16:creationId xmlns:a16="http://schemas.microsoft.com/office/drawing/2014/main" id="{C3A7C079-B12A-B9D7-E2A6-CD45F5B068CB}"/>
              </a:ext>
            </a:extLst>
          </p:cNvPr>
          <p:cNvSpPr txBox="1">
            <a:spLocks/>
          </p:cNvSpPr>
          <p:nvPr/>
        </p:nvSpPr>
        <p:spPr>
          <a:xfrm>
            <a:off x="866661" y="2217343"/>
            <a:ext cx="7410669" cy="3959619"/>
          </a:xfrm>
          <a:prstGeom prst="rect">
            <a:avLst/>
          </a:prstGeom>
        </p:spPr>
        <p:txBody>
          <a:bodyPr vert="horz" lIns="91440" tIns="45720" rIns="91440" bIns="45720" rtlCol="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spcAft>
                <a:spcPts val="600"/>
              </a:spcAft>
              <a:defRPr/>
            </a:pPr>
            <a:r>
              <a:rPr lang="en-US" sz="1300" dirty="0">
                <a:latin typeface="+mn-lt"/>
                <a:ea typeface="+mn-ea"/>
                <a:cs typeface="+mn-cs"/>
              </a:rPr>
              <a:t>The development will consist of the alteration of the previously approved </a:t>
            </a:r>
            <a:r>
              <a:rPr lang="en-US" sz="1300" dirty="0" err="1">
                <a:latin typeface="+mn-lt"/>
                <a:ea typeface="+mn-ea"/>
                <a:cs typeface="+mn-cs"/>
              </a:rPr>
              <a:t>Derryclure</a:t>
            </a:r>
            <a:r>
              <a:rPr lang="en-US" sz="1300" dirty="0">
                <a:latin typeface="+mn-lt"/>
                <a:ea typeface="+mn-ea"/>
                <a:cs typeface="+mn-cs"/>
              </a:rPr>
              <a:t> Energy Centre (developed pursuant to a grant of permission from Offaly County Council (Ref. 10/307) and An Bord </a:t>
            </a:r>
            <a:r>
              <a:rPr lang="en-US" sz="1300" dirty="0" err="1">
                <a:latin typeface="+mn-lt"/>
                <a:ea typeface="+mn-ea"/>
                <a:cs typeface="+mn-cs"/>
              </a:rPr>
              <a:t>Pleanála</a:t>
            </a:r>
            <a:r>
              <a:rPr lang="en-US" sz="1300" dirty="0">
                <a:latin typeface="+mn-lt"/>
                <a:ea typeface="+mn-ea"/>
                <a:cs typeface="+mn-cs"/>
              </a:rPr>
              <a:t> (Ref. PL19.238420) to provide for the acceptance of up to 200,000 </a:t>
            </a:r>
            <a:r>
              <a:rPr lang="en-US" sz="1300" dirty="0" err="1">
                <a:latin typeface="+mn-lt"/>
                <a:ea typeface="+mn-ea"/>
                <a:cs typeface="+mn-cs"/>
              </a:rPr>
              <a:t>tonnes</a:t>
            </a:r>
            <a:r>
              <a:rPr lang="en-US" sz="1300" dirty="0">
                <a:latin typeface="+mn-lt"/>
                <a:ea typeface="+mn-ea"/>
                <a:cs typeface="+mn-cs"/>
              </a:rPr>
              <a:t> per annum (TPA) of non-hazardous waste material, including: </a:t>
            </a:r>
          </a:p>
          <a:p>
            <a:pPr marL="857250" indent="-228600" algn="just">
              <a:spcAft>
                <a:spcPts val="600"/>
              </a:spcAft>
              <a:buFont typeface="Arial" panose="020B0604020202020204" pitchFamily="34" charset="0"/>
              <a:buChar char="•"/>
              <a:defRPr/>
            </a:pPr>
            <a:r>
              <a:rPr lang="en-US" sz="1300" dirty="0">
                <a:latin typeface="+mn-lt"/>
                <a:ea typeface="+mn-ea"/>
                <a:cs typeface="+mn-cs"/>
              </a:rPr>
              <a:t>Increase in Permitted Tonnage</a:t>
            </a:r>
          </a:p>
          <a:p>
            <a:pPr marL="857250" indent="-228600" algn="just">
              <a:spcAft>
                <a:spcPts val="600"/>
              </a:spcAft>
              <a:buFont typeface="Arial" panose="020B0604020202020204" pitchFamily="34" charset="0"/>
              <a:buChar char="•"/>
              <a:defRPr/>
            </a:pPr>
            <a:r>
              <a:rPr lang="en-US" sz="1300" dirty="0">
                <a:latin typeface="+mn-lt"/>
                <a:ea typeface="+mn-ea"/>
                <a:cs typeface="+mn-cs"/>
              </a:rPr>
              <a:t> Upgrade to a Commercially Robust Advanced Conversion Technology (ACT)</a:t>
            </a:r>
          </a:p>
          <a:p>
            <a:pPr marL="857250" indent="-228600" algn="just">
              <a:spcAft>
                <a:spcPts val="600"/>
              </a:spcAft>
              <a:buFont typeface="Arial" panose="020B0604020202020204" pitchFamily="34" charset="0"/>
              <a:buChar char="•"/>
              <a:defRPr/>
            </a:pPr>
            <a:r>
              <a:rPr lang="en-US" sz="1300" dirty="0">
                <a:latin typeface="+mn-lt"/>
                <a:ea typeface="+mn-ea"/>
                <a:cs typeface="+mn-cs"/>
              </a:rPr>
              <a:t>New internal equipment layout and upgrade in process </a:t>
            </a:r>
          </a:p>
          <a:p>
            <a:pPr marL="857250" indent="-228600" algn="just">
              <a:spcAft>
                <a:spcPts val="600"/>
              </a:spcAft>
              <a:buFont typeface="Arial" panose="020B0604020202020204" pitchFamily="34" charset="0"/>
              <a:buChar char="•"/>
              <a:defRPr/>
            </a:pPr>
            <a:r>
              <a:rPr lang="en-US" sz="1300" dirty="0">
                <a:latin typeface="+mn-lt"/>
                <a:ea typeface="+mn-ea"/>
                <a:cs typeface="+mn-cs"/>
              </a:rPr>
              <a:t>Additional external plant to yard at the south of the building to include an air-cooled condensing unit, treatment tanks and residual process material collection area</a:t>
            </a:r>
          </a:p>
          <a:p>
            <a:pPr marL="857250" indent="-228600" algn="just">
              <a:spcAft>
                <a:spcPts val="600"/>
              </a:spcAft>
              <a:buFont typeface="Arial" panose="020B0604020202020204" pitchFamily="34" charset="0"/>
              <a:buChar char="•"/>
              <a:defRPr/>
            </a:pPr>
            <a:r>
              <a:rPr lang="en-US" sz="1300" dirty="0">
                <a:latin typeface="+mn-lt"/>
                <a:ea typeface="+mn-ea"/>
                <a:cs typeface="+mn-cs"/>
              </a:rPr>
              <a:t>The revision and relocation of the Flue stack to include emission monitoring platform and access arrangements</a:t>
            </a:r>
          </a:p>
          <a:p>
            <a:pPr marL="857250" indent="-228600" algn="just">
              <a:spcAft>
                <a:spcPts val="600"/>
              </a:spcAft>
              <a:buFont typeface="Arial" panose="020B0604020202020204" pitchFamily="34" charset="0"/>
              <a:buChar char="•"/>
              <a:defRPr/>
            </a:pPr>
            <a:r>
              <a:rPr lang="en-US" sz="1300" dirty="0">
                <a:latin typeface="+mn-lt"/>
                <a:ea typeface="+mn-ea"/>
                <a:cs typeface="+mn-cs"/>
              </a:rPr>
              <a:t>Relocation of transformer unit and backup generator unit.</a:t>
            </a:r>
          </a:p>
          <a:p>
            <a:pPr marL="857250" indent="-228600" algn="just">
              <a:spcAft>
                <a:spcPts val="600"/>
              </a:spcAft>
              <a:buFont typeface="Arial" panose="020B0604020202020204" pitchFamily="34" charset="0"/>
              <a:buChar char="•"/>
              <a:defRPr/>
            </a:pPr>
            <a:r>
              <a:rPr lang="en-US" sz="1300" dirty="0">
                <a:latin typeface="+mn-lt"/>
                <a:ea typeface="+mn-ea"/>
                <a:cs typeface="+mn-cs"/>
              </a:rPr>
              <a:t>Increase in size of the previously approved ESB substation</a:t>
            </a:r>
          </a:p>
          <a:p>
            <a:pPr marL="857250" indent="-228600" algn="just">
              <a:spcAft>
                <a:spcPts val="600"/>
              </a:spcAft>
              <a:buFont typeface="Arial" panose="020B0604020202020204" pitchFamily="34" charset="0"/>
              <a:buChar char="•"/>
              <a:defRPr/>
            </a:pPr>
            <a:r>
              <a:rPr lang="en-US" sz="1300" dirty="0">
                <a:latin typeface="+mn-lt"/>
                <a:ea typeface="+mn-ea"/>
                <a:cs typeface="+mn-cs"/>
              </a:rPr>
              <a:t>Alterations to external landscaping and boundary treatments to the site layout, external yard areas, roads, </a:t>
            </a:r>
            <a:r>
              <a:rPr lang="en-US" sz="1300" dirty="0" err="1">
                <a:latin typeface="+mn-lt"/>
                <a:ea typeface="+mn-ea"/>
                <a:cs typeface="+mn-cs"/>
              </a:rPr>
              <a:t>hardstanding’s</a:t>
            </a:r>
            <a:r>
              <a:rPr lang="en-US" sz="1300" dirty="0">
                <a:latin typeface="+mn-lt"/>
                <a:ea typeface="+mn-ea"/>
                <a:cs typeface="+mn-cs"/>
              </a:rPr>
              <a:t> and all associated siteworks and services</a:t>
            </a:r>
            <a:r>
              <a:rPr lang="en-US" sz="1300" b="1" dirty="0">
                <a:latin typeface="+mn-lt"/>
                <a:ea typeface="+mn-ea"/>
                <a:cs typeface="+mn-cs"/>
              </a:rPr>
              <a:t> </a:t>
            </a:r>
            <a:endParaRPr lang="en-US" sz="1300" dirty="0">
              <a:latin typeface="+mn-lt"/>
              <a:ea typeface="+mn-ea"/>
              <a:cs typeface="+mn-cs"/>
            </a:endParaRPr>
          </a:p>
        </p:txBody>
      </p:sp>
      <p:pic>
        <p:nvPicPr>
          <p:cNvPr id="7" name="Picture 6">
            <a:extLst>
              <a:ext uri="{FF2B5EF4-FFF2-40B4-BE49-F238E27FC236}">
                <a16:creationId xmlns:a16="http://schemas.microsoft.com/office/drawing/2014/main" id="{E8773954-31EB-F8DD-DDE4-30DA3B43994C}"/>
              </a:ext>
            </a:extLst>
          </p:cNvPr>
          <p:cNvPicPr>
            <a:picLocks noChangeAspect="1"/>
          </p:cNvPicPr>
          <p:nvPr/>
        </p:nvPicPr>
        <p:blipFill>
          <a:blip r:embed="rId2"/>
          <a:stretch/>
        </p:blipFill>
        <p:spPr>
          <a:xfrm>
            <a:off x="90099" y="6492864"/>
            <a:ext cx="1417959" cy="3651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CD70A6-113D-0A03-A21C-4EB80E6B19CF}"/>
            </a:ext>
          </a:extLst>
        </p:cNvPr>
        <p:cNvGrpSpPr/>
        <p:nvPr/>
      </p:nvGrpSpPr>
      <p:grpSpPr>
        <a:xfrm>
          <a:off x="0" y="0"/>
          <a:ext cx="0" cy="0"/>
          <a:chOff x="0" y="0"/>
          <a:chExt cx="0" cy="0"/>
        </a:xfrm>
      </p:grpSpPr>
      <p:sp>
        <p:nvSpPr>
          <p:cNvPr id="14345" name="Rectangle 1434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0" name="Title 6">
            <a:extLst>
              <a:ext uri="{FF2B5EF4-FFF2-40B4-BE49-F238E27FC236}">
                <a16:creationId xmlns:a16="http://schemas.microsoft.com/office/drawing/2014/main" id="{2CDAB1D9-3389-C531-F28E-E963BCA498B5}"/>
              </a:ext>
            </a:extLst>
          </p:cNvPr>
          <p:cNvSpPr txBox="1">
            <a:spLocks noChangeArrowheads="1"/>
          </p:cNvSpPr>
          <p:nvPr/>
        </p:nvSpPr>
        <p:spPr bwMode="auto">
          <a:xfrm>
            <a:off x="867638" y="637762"/>
            <a:ext cx="7416372" cy="9001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defTabSz="914400">
              <a:lnSpc>
                <a:spcPct val="90000"/>
              </a:lnSpc>
              <a:spcBef>
                <a:spcPct val="0"/>
              </a:spcBef>
              <a:spcAft>
                <a:spcPts val="600"/>
              </a:spcAft>
            </a:pPr>
            <a:r>
              <a:rPr lang="en-US" altLang="en-US" sz="3000" kern="1200">
                <a:solidFill>
                  <a:schemeClr val="bg1"/>
                </a:solidFill>
                <a:latin typeface="+mj-lt"/>
                <a:ea typeface="+mj-ea"/>
                <a:cs typeface="+mj-cs"/>
              </a:rPr>
              <a:t>STRATEGIC INFRASTRUCTURE DEVELOPMENT</a:t>
            </a:r>
          </a:p>
          <a:p>
            <a:pPr defTabSz="914400">
              <a:lnSpc>
                <a:spcPct val="90000"/>
              </a:lnSpc>
              <a:spcBef>
                <a:spcPct val="0"/>
              </a:spcBef>
              <a:spcAft>
                <a:spcPts val="600"/>
              </a:spcAft>
            </a:pPr>
            <a:endParaRPr lang="en-US" altLang="en-US" sz="3000" kern="1200">
              <a:solidFill>
                <a:schemeClr val="bg1"/>
              </a:solidFill>
              <a:latin typeface="+mj-lt"/>
              <a:ea typeface="+mj-ea"/>
              <a:cs typeface="+mj-cs"/>
            </a:endParaRPr>
          </a:p>
        </p:txBody>
      </p:sp>
      <p:sp>
        <p:nvSpPr>
          <p:cNvPr id="14347" name="Rectangle 1434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9" name="Rectangle 1434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6">
            <a:extLst>
              <a:ext uri="{FF2B5EF4-FFF2-40B4-BE49-F238E27FC236}">
                <a16:creationId xmlns:a16="http://schemas.microsoft.com/office/drawing/2014/main" id="{54A5F2E4-17CC-89FE-02F8-F75284411F33}"/>
              </a:ext>
            </a:extLst>
          </p:cNvPr>
          <p:cNvSpPr txBox="1">
            <a:spLocks/>
          </p:cNvSpPr>
          <p:nvPr/>
        </p:nvSpPr>
        <p:spPr>
          <a:xfrm>
            <a:off x="866661" y="2217343"/>
            <a:ext cx="7410669" cy="3959619"/>
          </a:xfrm>
          <a:prstGeom prst="rect">
            <a:avLst/>
          </a:prstGeom>
        </p:spPr>
        <p:txBody>
          <a:bodyPr vert="horz" lIns="91440" tIns="45720" rIns="91440" bIns="45720" rtlCol="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spcAft>
                <a:spcPts val="600"/>
              </a:spcAft>
              <a:defRPr/>
            </a:pPr>
            <a:r>
              <a:rPr lang="en-US" sz="1300" dirty="0">
                <a:latin typeface="+mn-lt"/>
                <a:ea typeface="+mn-ea"/>
                <a:cs typeface="+mn-cs"/>
              </a:rPr>
              <a:t>The provisions are set out in section 37CC and 182F of the 2000 Act. </a:t>
            </a:r>
          </a:p>
          <a:p>
            <a:pPr algn="just">
              <a:spcAft>
                <a:spcPts val="600"/>
              </a:spcAft>
              <a:defRPr/>
            </a:pPr>
            <a:r>
              <a:rPr lang="en-US" sz="1300" dirty="0">
                <a:latin typeface="+mn-lt"/>
                <a:ea typeface="+mn-ea"/>
                <a:cs typeface="+mn-cs"/>
              </a:rPr>
              <a:t>Qualifying developments are listed in the Seventh Schedule contained in section 37A of the Planning &amp; Development Act 2000 as amended. </a:t>
            </a:r>
          </a:p>
          <a:p>
            <a:pPr indent="-228600" algn="just">
              <a:spcAft>
                <a:spcPts val="600"/>
              </a:spcAft>
              <a:buFont typeface="Arial" panose="020B0604020202020204" pitchFamily="34" charset="0"/>
              <a:buChar char="•"/>
              <a:defRPr/>
            </a:pPr>
            <a:endParaRPr lang="en-US" sz="1300" dirty="0">
              <a:latin typeface="+mn-lt"/>
              <a:ea typeface="+mn-ea"/>
              <a:cs typeface="+mn-cs"/>
            </a:endParaRPr>
          </a:p>
          <a:p>
            <a:pPr algn="just">
              <a:spcAft>
                <a:spcPts val="600"/>
              </a:spcAft>
              <a:defRPr/>
            </a:pPr>
            <a:r>
              <a:rPr lang="en-US" sz="1300" dirty="0">
                <a:latin typeface="+mn-lt"/>
                <a:ea typeface="+mn-ea"/>
                <a:cs typeface="+mn-cs"/>
              </a:rPr>
              <a:t>Sub Section 3 – Environmental Infrastructure defines a qualifying project as</a:t>
            </a:r>
          </a:p>
          <a:p>
            <a:pPr algn="just">
              <a:spcAft>
                <a:spcPts val="600"/>
              </a:spcAft>
              <a:defRPr/>
            </a:pPr>
            <a:r>
              <a:rPr lang="en-US" sz="1300" dirty="0">
                <a:latin typeface="+mn-lt"/>
                <a:ea typeface="+mn-ea"/>
                <a:cs typeface="+mn-cs"/>
              </a:rPr>
              <a:t>(a) waste disposal installation for the incineration, or (b) the chemical treatment (within the meaning of Annex IIA to Council Directive 75/442/EEC under heading D9) of non-hazardous waste with a capacity for an annual intake greater than 100,000 </a:t>
            </a:r>
            <a:r>
              <a:rPr lang="en-US" sz="1300" dirty="0" err="1">
                <a:latin typeface="+mn-lt"/>
                <a:ea typeface="+mn-ea"/>
                <a:cs typeface="+mn-cs"/>
              </a:rPr>
              <a:t>tonnes</a:t>
            </a:r>
            <a:r>
              <a:rPr lang="en-US" sz="1300" dirty="0">
                <a:latin typeface="+mn-lt"/>
                <a:ea typeface="+mn-ea"/>
                <a:cs typeface="+mn-cs"/>
              </a:rPr>
              <a:t>.</a:t>
            </a:r>
          </a:p>
          <a:p>
            <a:pPr indent="-228600" algn="just">
              <a:spcAft>
                <a:spcPts val="600"/>
              </a:spcAft>
              <a:buFont typeface="Arial" panose="020B0604020202020204" pitchFamily="34" charset="0"/>
              <a:buChar char="•"/>
              <a:defRPr/>
            </a:pPr>
            <a:endParaRPr lang="en-US" sz="1300" dirty="0">
              <a:latin typeface="+mn-lt"/>
              <a:ea typeface="+mn-ea"/>
              <a:cs typeface="+mn-cs"/>
            </a:endParaRPr>
          </a:p>
          <a:p>
            <a:pPr algn="just">
              <a:spcAft>
                <a:spcPts val="600"/>
              </a:spcAft>
              <a:defRPr/>
            </a:pPr>
            <a:r>
              <a:rPr lang="en-US" sz="1300" dirty="0">
                <a:latin typeface="+mn-lt"/>
                <a:ea typeface="+mn-ea"/>
                <a:cs typeface="+mn-cs"/>
              </a:rPr>
              <a:t>Strategic Infrastructure Development also includes development which would: </a:t>
            </a:r>
          </a:p>
          <a:p>
            <a:pPr indent="-228600" algn="just">
              <a:spcAft>
                <a:spcPts val="600"/>
              </a:spcAft>
              <a:buFont typeface="Arial" panose="020B0604020202020204" pitchFamily="34" charset="0"/>
              <a:buChar char="•"/>
              <a:defRPr/>
            </a:pPr>
            <a:r>
              <a:rPr lang="en-US" sz="1300" dirty="0">
                <a:latin typeface="+mn-lt"/>
                <a:ea typeface="+mn-ea"/>
                <a:cs typeface="+mn-cs"/>
              </a:rPr>
              <a:t>contribute significantly to meeting any of the objectives of the National Planning Framework, or  </a:t>
            </a:r>
          </a:p>
          <a:p>
            <a:pPr indent="-228600" algn="just">
              <a:spcAft>
                <a:spcPts val="600"/>
              </a:spcAft>
              <a:buFont typeface="Arial" panose="020B0604020202020204" pitchFamily="34" charset="0"/>
              <a:buChar char="•"/>
              <a:defRPr/>
            </a:pPr>
            <a:r>
              <a:rPr lang="en-US" sz="1300" dirty="0">
                <a:latin typeface="+mn-lt"/>
                <a:ea typeface="+mn-ea"/>
                <a:cs typeface="+mn-cs"/>
              </a:rPr>
              <a:t>contribute significantly to meeting any regional spatial and economic strategy for an area, or </a:t>
            </a:r>
          </a:p>
          <a:p>
            <a:pPr indent="-228600" algn="just">
              <a:spcAft>
                <a:spcPts val="600"/>
              </a:spcAft>
              <a:buFont typeface="Arial" panose="020B0604020202020204" pitchFamily="34" charset="0"/>
              <a:buChar char="•"/>
              <a:defRPr/>
            </a:pPr>
            <a:r>
              <a:rPr lang="en-US" sz="1300" dirty="0">
                <a:latin typeface="+mn-lt"/>
                <a:ea typeface="+mn-ea"/>
                <a:cs typeface="+mn-cs"/>
              </a:rPr>
              <a:t>have a significant effect on the area of more than one planning authority. </a:t>
            </a:r>
          </a:p>
        </p:txBody>
      </p:sp>
      <p:pic>
        <p:nvPicPr>
          <p:cNvPr id="7" name="Picture 6">
            <a:extLst>
              <a:ext uri="{FF2B5EF4-FFF2-40B4-BE49-F238E27FC236}">
                <a16:creationId xmlns:a16="http://schemas.microsoft.com/office/drawing/2014/main" id="{329EAD65-0A96-CA89-7F07-EA9439749D83}"/>
              </a:ext>
            </a:extLst>
          </p:cNvPr>
          <p:cNvPicPr>
            <a:picLocks noChangeAspect="1"/>
          </p:cNvPicPr>
          <p:nvPr/>
        </p:nvPicPr>
        <p:blipFill>
          <a:blip r:embed="rId2"/>
          <a:stretch/>
        </p:blipFill>
        <p:spPr>
          <a:xfrm>
            <a:off x="90099" y="6492864"/>
            <a:ext cx="1417959" cy="365125"/>
          </a:xfrm>
          <a:prstGeom prst="rect">
            <a:avLst/>
          </a:prstGeom>
        </p:spPr>
      </p:pic>
    </p:spTree>
    <p:extLst>
      <p:ext uri="{BB962C8B-B14F-4D97-AF65-F5344CB8AC3E}">
        <p14:creationId xmlns:p14="http://schemas.microsoft.com/office/powerpoint/2010/main" val="1159854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1623AE-9FEC-1B75-318C-1BF9F6FD5B67}"/>
            </a:ext>
          </a:extLst>
        </p:cNvPr>
        <p:cNvGrpSpPr/>
        <p:nvPr/>
      </p:nvGrpSpPr>
      <p:grpSpPr>
        <a:xfrm>
          <a:off x="0" y="0"/>
          <a:ext cx="0" cy="0"/>
          <a:chOff x="0" y="0"/>
          <a:chExt cx="0" cy="0"/>
        </a:xfrm>
      </p:grpSpPr>
      <p:sp>
        <p:nvSpPr>
          <p:cNvPr id="14345" name="Rectangle 1434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0" name="Title 6">
            <a:extLst>
              <a:ext uri="{FF2B5EF4-FFF2-40B4-BE49-F238E27FC236}">
                <a16:creationId xmlns:a16="http://schemas.microsoft.com/office/drawing/2014/main" id="{3A0032F7-FE89-D9C4-4CF8-2E8F910708FE}"/>
              </a:ext>
            </a:extLst>
          </p:cNvPr>
          <p:cNvSpPr txBox="1">
            <a:spLocks noChangeArrowheads="1"/>
          </p:cNvSpPr>
          <p:nvPr/>
        </p:nvSpPr>
        <p:spPr bwMode="auto">
          <a:xfrm>
            <a:off x="867638" y="637762"/>
            <a:ext cx="7416372" cy="9001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defTabSz="914400">
              <a:lnSpc>
                <a:spcPct val="90000"/>
              </a:lnSpc>
              <a:spcBef>
                <a:spcPct val="0"/>
              </a:spcBef>
              <a:spcAft>
                <a:spcPts val="600"/>
              </a:spcAft>
            </a:pPr>
            <a:r>
              <a:rPr lang="en-US" altLang="en-US" sz="2500" kern="1200">
                <a:solidFill>
                  <a:schemeClr val="bg1"/>
                </a:solidFill>
                <a:latin typeface="+mj-lt"/>
                <a:ea typeface="+mj-ea"/>
                <a:cs typeface="+mj-cs"/>
              </a:rPr>
              <a:t>OBJECTIVES OF THE NATIONAL PLANNING FRAMEWORK</a:t>
            </a:r>
          </a:p>
          <a:p>
            <a:pPr defTabSz="914400">
              <a:lnSpc>
                <a:spcPct val="90000"/>
              </a:lnSpc>
              <a:spcBef>
                <a:spcPct val="0"/>
              </a:spcBef>
              <a:spcAft>
                <a:spcPts val="600"/>
              </a:spcAft>
            </a:pPr>
            <a:endParaRPr lang="en-US" altLang="en-US" sz="2500" kern="1200">
              <a:solidFill>
                <a:schemeClr val="bg1"/>
              </a:solidFill>
              <a:latin typeface="+mj-lt"/>
              <a:ea typeface="+mj-ea"/>
              <a:cs typeface="+mj-cs"/>
            </a:endParaRPr>
          </a:p>
        </p:txBody>
      </p:sp>
      <p:sp>
        <p:nvSpPr>
          <p:cNvPr id="14347" name="Rectangle 1434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9" name="Rectangle 1434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09F5A12-04B7-C051-650E-6C5AD3F491F9}"/>
              </a:ext>
            </a:extLst>
          </p:cNvPr>
          <p:cNvSpPr txBox="1"/>
          <p:nvPr/>
        </p:nvSpPr>
        <p:spPr>
          <a:xfrm>
            <a:off x="866661" y="2217343"/>
            <a:ext cx="7410669" cy="3959619"/>
          </a:xfrm>
          <a:prstGeom prst="rect">
            <a:avLst/>
          </a:prstGeom>
        </p:spPr>
        <p:txBody>
          <a:bodyPr vert="horz" lIns="91440" tIns="45720" rIns="91440" bIns="45720" rtlCol="0">
            <a:normAutofit/>
          </a:bodyPr>
          <a:lstStyle/>
          <a:p>
            <a:pPr defTabSz="914400">
              <a:lnSpc>
                <a:spcPct val="90000"/>
              </a:lnSpc>
              <a:spcAft>
                <a:spcPts val="600"/>
              </a:spcAft>
            </a:pPr>
            <a:r>
              <a:rPr lang="en-US" sz="1600" b="1" dirty="0"/>
              <a:t>National Policy Objective 70 </a:t>
            </a:r>
          </a:p>
          <a:p>
            <a:pPr indent="-228600" algn="just" defTabSz="914400">
              <a:lnSpc>
                <a:spcPct val="90000"/>
              </a:lnSpc>
              <a:spcAft>
                <a:spcPts val="600"/>
              </a:spcAft>
              <a:buFont typeface="Arial" panose="020B0604020202020204" pitchFamily="34" charset="0"/>
              <a:buChar char="•"/>
            </a:pPr>
            <a:r>
              <a:rPr lang="en-US" sz="1600" dirty="0"/>
              <a:t>Promote renewable energy use and generation at appropriate locations within the built and natural environment to meet national objectives towards achieving a climate neutral economy by 2050. </a:t>
            </a:r>
          </a:p>
          <a:p>
            <a:pPr indent="-228600" defTabSz="914400">
              <a:lnSpc>
                <a:spcPct val="90000"/>
              </a:lnSpc>
              <a:spcAft>
                <a:spcPts val="600"/>
              </a:spcAft>
              <a:buFont typeface="Arial" panose="020B0604020202020204" pitchFamily="34" charset="0"/>
              <a:buChar char="•"/>
            </a:pPr>
            <a:endParaRPr lang="en-US" sz="1600" dirty="0"/>
          </a:p>
          <a:p>
            <a:pPr defTabSz="914400">
              <a:lnSpc>
                <a:spcPct val="90000"/>
              </a:lnSpc>
              <a:spcAft>
                <a:spcPts val="600"/>
              </a:spcAft>
            </a:pPr>
            <a:r>
              <a:rPr lang="en-US" sz="1600" b="1" dirty="0"/>
              <a:t>National Policy Objective 71 </a:t>
            </a:r>
          </a:p>
          <a:p>
            <a:pPr indent="-228600" algn="just" defTabSz="914400">
              <a:lnSpc>
                <a:spcPct val="90000"/>
              </a:lnSpc>
              <a:spcAft>
                <a:spcPts val="600"/>
              </a:spcAft>
              <a:buFont typeface="Arial" panose="020B0604020202020204" pitchFamily="34" charset="0"/>
              <a:buChar char="•"/>
            </a:pPr>
            <a:r>
              <a:rPr lang="en-US" sz="1600" dirty="0"/>
              <a:t>Support the development and upgrading of the national electricity grid infrastructure, including supporting the delivery of renewable electricity generating development.</a:t>
            </a:r>
          </a:p>
          <a:p>
            <a:pPr indent="-228600" defTabSz="914400">
              <a:lnSpc>
                <a:spcPct val="90000"/>
              </a:lnSpc>
              <a:spcAft>
                <a:spcPts val="600"/>
              </a:spcAft>
              <a:buFont typeface="Arial" panose="020B0604020202020204" pitchFamily="34" charset="0"/>
              <a:buChar char="•"/>
            </a:pPr>
            <a:endParaRPr lang="en-US" sz="1600" dirty="0"/>
          </a:p>
          <a:p>
            <a:pPr defTabSz="914400">
              <a:lnSpc>
                <a:spcPct val="90000"/>
              </a:lnSpc>
              <a:spcAft>
                <a:spcPts val="600"/>
              </a:spcAft>
            </a:pPr>
            <a:r>
              <a:rPr lang="en-US" sz="1600" b="1" dirty="0"/>
              <a:t>National Policy Objective 76 </a:t>
            </a:r>
          </a:p>
          <a:p>
            <a:pPr indent="-228600" algn="just" defTabSz="914400">
              <a:lnSpc>
                <a:spcPct val="90000"/>
              </a:lnSpc>
              <a:spcAft>
                <a:spcPts val="600"/>
              </a:spcAft>
              <a:buFont typeface="Arial" panose="020B0604020202020204" pitchFamily="34" charset="0"/>
              <a:buChar char="•"/>
            </a:pPr>
            <a:r>
              <a:rPr lang="en-US" sz="1600" dirty="0"/>
              <a:t>Sustainably manage waste generation including construction and demolition waste, invest in different types of waste treatment and support circular economy principles, </a:t>
            </a:r>
            <a:r>
              <a:rPr lang="en-US" sz="1600" dirty="0" err="1"/>
              <a:t>prioritising</a:t>
            </a:r>
            <a:r>
              <a:rPr lang="en-US" sz="1600" dirty="0"/>
              <a:t> prevention, reuse, recycling and recovery, to support a healthy environment, economy and society. </a:t>
            </a:r>
          </a:p>
        </p:txBody>
      </p:sp>
      <p:pic>
        <p:nvPicPr>
          <p:cNvPr id="7" name="Picture 6">
            <a:extLst>
              <a:ext uri="{FF2B5EF4-FFF2-40B4-BE49-F238E27FC236}">
                <a16:creationId xmlns:a16="http://schemas.microsoft.com/office/drawing/2014/main" id="{EA2E9058-2C8D-AB59-2192-EB7288724184}"/>
              </a:ext>
            </a:extLst>
          </p:cNvPr>
          <p:cNvPicPr>
            <a:picLocks noChangeAspect="1"/>
          </p:cNvPicPr>
          <p:nvPr/>
        </p:nvPicPr>
        <p:blipFill>
          <a:blip r:embed="rId2"/>
          <a:stretch/>
        </p:blipFill>
        <p:spPr>
          <a:xfrm>
            <a:off x="90099" y="6492864"/>
            <a:ext cx="1417959" cy="365125"/>
          </a:xfrm>
          <a:prstGeom prst="rect">
            <a:avLst/>
          </a:prstGeom>
        </p:spPr>
      </p:pic>
    </p:spTree>
    <p:extLst>
      <p:ext uri="{BB962C8B-B14F-4D97-AF65-F5344CB8AC3E}">
        <p14:creationId xmlns:p14="http://schemas.microsoft.com/office/powerpoint/2010/main" val="3686903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86C619-C759-2A8F-48E4-ACA04D726FA8}"/>
            </a:ext>
          </a:extLst>
        </p:cNvPr>
        <p:cNvGrpSpPr/>
        <p:nvPr/>
      </p:nvGrpSpPr>
      <p:grpSpPr>
        <a:xfrm>
          <a:off x="0" y="0"/>
          <a:ext cx="0" cy="0"/>
          <a:chOff x="0" y="0"/>
          <a:chExt cx="0" cy="0"/>
        </a:xfrm>
      </p:grpSpPr>
      <p:sp>
        <p:nvSpPr>
          <p:cNvPr id="14345" name="Rectangle 1434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0" name="Title 6">
            <a:extLst>
              <a:ext uri="{FF2B5EF4-FFF2-40B4-BE49-F238E27FC236}">
                <a16:creationId xmlns:a16="http://schemas.microsoft.com/office/drawing/2014/main" id="{18CC68A4-358F-9126-2BA6-F195AF24B435}"/>
              </a:ext>
            </a:extLst>
          </p:cNvPr>
          <p:cNvSpPr txBox="1">
            <a:spLocks noChangeArrowheads="1"/>
          </p:cNvSpPr>
          <p:nvPr/>
        </p:nvSpPr>
        <p:spPr bwMode="auto">
          <a:xfrm>
            <a:off x="867638" y="637762"/>
            <a:ext cx="7416372" cy="9001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defTabSz="914400">
              <a:lnSpc>
                <a:spcPct val="90000"/>
              </a:lnSpc>
              <a:spcBef>
                <a:spcPct val="0"/>
              </a:spcBef>
              <a:spcAft>
                <a:spcPts val="600"/>
              </a:spcAft>
            </a:pPr>
            <a:r>
              <a:rPr lang="en-US" altLang="en-US" sz="3500" kern="1200">
                <a:solidFill>
                  <a:schemeClr val="bg1"/>
                </a:solidFill>
                <a:latin typeface="+mj-lt"/>
                <a:ea typeface="+mj-ea"/>
                <a:cs typeface="+mj-cs"/>
              </a:rPr>
              <a:t>OBJECTIVES OF THE RSES </a:t>
            </a:r>
          </a:p>
          <a:p>
            <a:pPr defTabSz="914400">
              <a:lnSpc>
                <a:spcPct val="90000"/>
              </a:lnSpc>
              <a:spcBef>
                <a:spcPct val="0"/>
              </a:spcBef>
              <a:spcAft>
                <a:spcPts val="600"/>
              </a:spcAft>
            </a:pPr>
            <a:endParaRPr lang="en-US" altLang="en-US" sz="3500" kern="1200">
              <a:solidFill>
                <a:schemeClr val="bg1"/>
              </a:solidFill>
              <a:latin typeface="+mj-lt"/>
              <a:ea typeface="+mj-ea"/>
              <a:cs typeface="+mj-cs"/>
            </a:endParaRPr>
          </a:p>
        </p:txBody>
      </p:sp>
      <p:sp>
        <p:nvSpPr>
          <p:cNvPr id="14347" name="Rectangle 1434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49" name="Rectangle 1434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FD7BFD1-8FF4-42EB-8FD8-885660AAEA1A}"/>
              </a:ext>
            </a:extLst>
          </p:cNvPr>
          <p:cNvSpPr txBox="1"/>
          <p:nvPr/>
        </p:nvSpPr>
        <p:spPr>
          <a:xfrm>
            <a:off x="866661" y="2217343"/>
            <a:ext cx="7410669" cy="3959619"/>
          </a:xfrm>
          <a:prstGeom prst="rect">
            <a:avLst/>
          </a:prstGeom>
        </p:spPr>
        <p:txBody>
          <a:bodyPr vert="horz" lIns="91440" tIns="45720" rIns="91440" bIns="45720" rtlCol="0">
            <a:normAutofit/>
          </a:bodyPr>
          <a:lstStyle/>
          <a:p>
            <a:pPr algn="just" defTabSz="914400">
              <a:lnSpc>
                <a:spcPct val="90000"/>
              </a:lnSpc>
              <a:spcAft>
                <a:spcPts val="600"/>
              </a:spcAft>
            </a:pPr>
            <a:r>
              <a:rPr lang="en-US" sz="1500" b="1" dirty="0"/>
              <a:t>RSES POLICY</a:t>
            </a:r>
          </a:p>
          <a:p>
            <a:pPr indent="-228600" algn="just" defTabSz="914400">
              <a:lnSpc>
                <a:spcPct val="90000"/>
              </a:lnSpc>
              <a:spcAft>
                <a:spcPts val="600"/>
              </a:spcAft>
              <a:buFont typeface="Arial" panose="020B0604020202020204" pitchFamily="34" charset="0"/>
              <a:buChar char="•"/>
            </a:pPr>
            <a:endParaRPr lang="en-US" sz="1500" b="1" dirty="0"/>
          </a:p>
          <a:p>
            <a:pPr algn="just" defTabSz="914400">
              <a:lnSpc>
                <a:spcPct val="90000"/>
              </a:lnSpc>
              <a:spcAft>
                <a:spcPts val="600"/>
              </a:spcAft>
            </a:pPr>
            <a:r>
              <a:rPr lang="en-US" sz="1500" dirty="0"/>
              <a:t>10.25 </a:t>
            </a:r>
          </a:p>
          <a:p>
            <a:pPr algn="just" defTabSz="914400">
              <a:lnSpc>
                <a:spcPct val="90000"/>
              </a:lnSpc>
              <a:spcAft>
                <a:spcPts val="600"/>
              </a:spcAft>
            </a:pPr>
            <a:r>
              <a:rPr lang="en-US" sz="1500" dirty="0"/>
              <a:t>Development Plans shall identify how waste will be reduced, in line with the principles of the circular economy, facilitating the use of materials at their highest value for as long as possible and how remaining quantum's of waste will be managed and shall promote the inclusion in developments of adequate and easily accessible storage space that supports the separate collection of dry recyclables and food and shall take account of the requirements of the Eastern and Midlands Region Waste Management Plan. </a:t>
            </a:r>
          </a:p>
          <a:p>
            <a:pPr indent="-228600" algn="just" defTabSz="914400">
              <a:lnSpc>
                <a:spcPct val="90000"/>
              </a:lnSpc>
              <a:spcAft>
                <a:spcPts val="600"/>
              </a:spcAft>
              <a:buFont typeface="Arial" panose="020B0604020202020204" pitchFamily="34" charset="0"/>
              <a:buChar char="•"/>
            </a:pPr>
            <a:endParaRPr lang="en-US" sz="1500" dirty="0"/>
          </a:p>
          <a:p>
            <a:pPr algn="just" defTabSz="914400">
              <a:lnSpc>
                <a:spcPct val="90000"/>
              </a:lnSpc>
              <a:spcAft>
                <a:spcPts val="600"/>
              </a:spcAft>
            </a:pPr>
            <a:r>
              <a:rPr lang="en-US" sz="1500" b="1" dirty="0"/>
              <a:t>OCC POLICY</a:t>
            </a:r>
          </a:p>
          <a:p>
            <a:pPr algn="just" defTabSz="914400">
              <a:lnSpc>
                <a:spcPct val="90000"/>
              </a:lnSpc>
              <a:spcAft>
                <a:spcPts val="600"/>
              </a:spcAft>
            </a:pPr>
            <a:r>
              <a:rPr lang="en-US" sz="1500" dirty="0"/>
              <a:t>CAEP-25 </a:t>
            </a:r>
          </a:p>
          <a:p>
            <a:pPr algn="just" defTabSz="914400">
              <a:lnSpc>
                <a:spcPct val="90000"/>
              </a:lnSpc>
              <a:spcAft>
                <a:spcPts val="600"/>
              </a:spcAft>
            </a:pPr>
            <a:r>
              <a:rPr lang="en-US" sz="1500" dirty="0"/>
              <a:t>It is Council policy to encourage and facilitate the production of energy from renewable sources, such as from bioenergy, waste material, solar, hydro, geothermal and wind energy, subject to proper planning and environmental considerations. </a:t>
            </a:r>
          </a:p>
          <a:p>
            <a:pPr indent="-228600" defTabSz="914400">
              <a:lnSpc>
                <a:spcPct val="90000"/>
              </a:lnSpc>
              <a:spcAft>
                <a:spcPts val="600"/>
              </a:spcAft>
              <a:buFont typeface="Arial" panose="020B0604020202020204" pitchFamily="34" charset="0"/>
              <a:buChar char="•"/>
            </a:pPr>
            <a:endParaRPr lang="en-US" sz="1500" dirty="0"/>
          </a:p>
          <a:p>
            <a:pPr indent="-228600" defTabSz="914400">
              <a:lnSpc>
                <a:spcPct val="90000"/>
              </a:lnSpc>
              <a:spcAft>
                <a:spcPts val="600"/>
              </a:spcAft>
              <a:buFont typeface="Arial" panose="020B0604020202020204" pitchFamily="34" charset="0"/>
              <a:buChar char="•"/>
            </a:pPr>
            <a:endParaRPr lang="en-US" sz="1500" dirty="0"/>
          </a:p>
        </p:txBody>
      </p:sp>
      <p:pic>
        <p:nvPicPr>
          <p:cNvPr id="7" name="Picture 6">
            <a:extLst>
              <a:ext uri="{FF2B5EF4-FFF2-40B4-BE49-F238E27FC236}">
                <a16:creationId xmlns:a16="http://schemas.microsoft.com/office/drawing/2014/main" id="{FD9D976B-25DF-9727-7B85-E0E0FD468CA9}"/>
              </a:ext>
            </a:extLst>
          </p:cNvPr>
          <p:cNvPicPr>
            <a:picLocks noChangeAspect="1"/>
          </p:cNvPicPr>
          <p:nvPr/>
        </p:nvPicPr>
        <p:blipFill>
          <a:blip r:embed="rId2"/>
          <a:stretch/>
        </p:blipFill>
        <p:spPr>
          <a:xfrm>
            <a:off x="90099" y="6492864"/>
            <a:ext cx="1417959" cy="365125"/>
          </a:xfrm>
          <a:prstGeom prst="rect">
            <a:avLst/>
          </a:prstGeom>
        </p:spPr>
      </p:pic>
    </p:spTree>
    <p:extLst>
      <p:ext uri="{BB962C8B-B14F-4D97-AF65-F5344CB8AC3E}">
        <p14:creationId xmlns:p14="http://schemas.microsoft.com/office/powerpoint/2010/main" val="1047822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6">
            <a:extLst>
              <a:ext uri="{FF2B5EF4-FFF2-40B4-BE49-F238E27FC236}">
                <a16:creationId xmlns:a16="http://schemas.microsoft.com/office/drawing/2014/main" id="{A284D87B-18C8-A8D4-5F97-0A26234CEFD7}"/>
              </a:ext>
            </a:extLst>
          </p:cNvPr>
          <p:cNvSpPr>
            <a:spLocks noGrp="1" noChangeArrowheads="1"/>
          </p:cNvSpPr>
          <p:nvPr>
            <p:ph type="ctrTitle"/>
          </p:nvPr>
        </p:nvSpPr>
        <p:spPr>
          <a:xfrm>
            <a:off x="937022" y="214314"/>
            <a:ext cx="6858000" cy="458390"/>
          </a:xfrm>
        </p:spPr>
        <p:txBody>
          <a:bodyPr>
            <a:normAutofit fontScale="90000"/>
          </a:bodyPr>
          <a:lstStyle/>
          <a:p>
            <a:r>
              <a:rPr lang="en-US" altLang="en-US" sz="2800" dirty="0">
                <a:latin typeface="Franklin Gothic Heavy" panose="020B0903020102020204" pitchFamily="34" charset="0"/>
              </a:rPr>
              <a:t>PLANNING HIERACHY</a:t>
            </a:r>
            <a:br>
              <a:rPr lang="en-US" altLang="en-US" sz="975" dirty="0"/>
            </a:br>
            <a:endParaRPr lang="en-IE" altLang="en-US" sz="975" dirty="0"/>
          </a:p>
        </p:txBody>
      </p:sp>
      <p:sp>
        <p:nvSpPr>
          <p:cNvPr id="15364" name="Title 6">
            <a:extLst>
              <a:ext uri="{FF2B5EF4-FFF2-40B4-BE49-F238E27FC236}">
                <a16:creationId xmlns:a16="http://schemas.microsoft.com/office/drawing/2014/main" id="{87DEB566-4D72-62F3-9642-4E7437270380}"/>
              </a:ext>
            </a:extLst>
          </p:cNvPr>
          <p:cNvSpPr txBox="1">
            <a:spLocks noChangeArrowheads="1"/>
          </p:cNvSpPr>
          <p:nvPr/>
        </p:nvSpPr>
        <p:spPr bwMode="auto">
          <a:xfrm>
            <a:off x="964424" y="3292079"/>
            <a:ext cx="6858000" cy="4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algn="ctr" eaLnBrk="1" hangingPunct="1">
              <a:lnSpc>
                <a:spcPct val="90000"/>
              </a:lnSpc>
            </a:pPr>
            <a:r>
              <a:rPr lang="en-US" altLang="en-US" sz="2400" dirty="0">
                <a:latin typeface="Franklin Gothic Heavy" panose="020B0903020102020204" pitchFamily="34" charset="0"/>
              </a:rPr>
              <a:t>NATIONAL WASTE MANAGEMENT PLAN 2024</a:t>
            </a:r>
            <a:endParaRPr lang="en-IE" altLang="en-US" sz="2400" dirty="0">
              <a:latin typeface="Franklin Gothic Heavy" panose="020B0903020102020204" pitchFamily="34" charset="0"/>
            </a:endParaRPr>
          </a:p>
        </p:txBody>
      </p:sp>
      <p:pic>
        <p:nvPicPr>
          <p:cNvPr id="15365" name="Picture 2">
            <a:extLst>
              <a:ext uri="{FF2B5EF4-FFF2-40B4-BE49-F238E27FC236}">
                <a16:creationId xmlns:a16="http://schemas.microsoft.com/office/drawing/2014/main" id="{7640A66B-2FCE-23EE-4DE2-244612E95C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1901" y="528333"/>
            <a:ext cx="6503046" cy="2689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4">
            <a:extLst>
              <a:ext uri="{FF2B5EF4-FFF2-40B4-BE49-F238E27FC236}">
                <a16:creationId xmlns:a16="http://schemas.microsoft.com/office/drawing/2014/main" id="{21F29B47-3C20-0EEE-40D6-D5B2E2BA45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8454" y="5629188"/>
            <a:ext cx="6451652" cy="1228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4">
            <a:extLst>
              <a:ext uri="{FF2B5EF4-FFF2-40B4-BE49-F238E27FC236}">
                <a16:creationId xmlns:a16="http://schemas.microsoft.com/office/drawing/2014/main" id="{9CBBE07F-ABF6-116D-965F-27BF8D75DACE}"/>
              </a:ext>
            </a:extLst>
          </p:cNvPr>
          <p:cNvGraphicFramePr>
            <a:graphicFrameLocks noGrp="1"/>
          </p:cNvGraphicFramePr>
          <p:nvPr>
            <p:extLst>
              <p:ext uri="{D42A27DB-BD31-4B8C-83A1-F6EECF244321}">
                <p14:modId xmlns:p14="http://schemas.microsoft.com/office/powerpoint/2010/main" val="799789564"/>
              </p:ext>
            </p:extLst>
          </p:nvPr>
        </p:nvGraphicFramePr>
        <p:xfrm>
          <a:off x="658416" y="3824288"/>
          <a:ext cx="8111728" cy="1807106"/>
        </p:xfrm>
        <a:graphic>
          <a:graphicData uri="http://schemas.openxmlformats.org/drawingml/2006/table">
            <a:tbl>
              <a:tblPr firstRow="1" bandRow="1">
                <a:tableStyleId>{93296810-A885-4BE3-A3E7-6D5BEEA58F35}</a:tableStyleId>
              </a:tblPr>
              <a:tblGrid>
                <a:gridCol w="1351955">
                  <a:extLst>
                    <a:ext uri="{9D8B030D-6E8A-4147-A177-3AD203B41FA5}">
                      <a16:colId xmlns:a16="http://schemas.microsoft.com/office/drawing/2014/main" val="20000"/>
                    </a:ext>
                  </a:extLst>
                </a:gridCol>
                <a:gridCol w="1351955">
                  <a:extLst>
                    <a:ext uri="{9D8B030D-6E8A-4147-A177-3AD203B41FA5}">
                      <a16:colId xmlns:a16="http://schemas.microsoft.com/office/drawing/2014/main" val="20001"/>
                    </a:ext>
                  </a:extLst>
                </a:gridCol>
                <a:gridCol w="1351955">
                  <a:extLst>
                    <a:ext uri="{9D8B030D-6E8A-4147-A177-3AD203B41FA5}">
                      <a16:colId xmlns:a16="http://schemas.microsoft.com/office/drawing/2014/main" val="20002"/>
                    </a:ext>
                  </a:extLst>
                </a:gridCol>
                <a:gridCol w="1361360">
                  <a:extLst>
                    <a:ext uri="{9D8B030D-6E8A-4147-A177-3AD203B41FA5}">
                      <a16:colId xmlns:a16="http://schemas.microsoft.com/office/drawing/2014/main" val="20003"/>
                    </a:ext>
                  </a:extLst>
                </a:gridCol>
                <a:gridCol w="1086266">
                  <a:extLst>
                    <a:ext uri="{9D8B030D-6E8A-4147-A177-3AD203B41FA5}">
                      <a16:colId xmlns:a16="http://schemas.microsoft.com/office/drawing/2014/main" val="20004"/>
                    </a:ext>
                  </a:extLst>
                </a:gridCol>
                <a:gridCol w="1608237">
                  <a:extLst>
                    <a:ext uri="{9D8B030D-6E8A-4147-A177-3AD203B41FA5}">
                      <a16:colId xmlns:a16="http://schemas.microsoft.com/office/drawing/2014/main" val="20005"/>
                    </a:ext>
                  </a:extLst>
                </a:gridCol>
              </a:tblGrid>
              <a:tr h="274296">
                <a:tc gridSpan="6">
                  <a:txBody>
                    <a:bodyPr/>
                    <a:lstStyle/>
                    <a:p>
                      <a:pPr algn="ctr"/>
                      <a:r>
                        <a:rPr lang="en-IE" sz="1400" dirty="0"/>
                        <a:t>3.13m tonnes MSW per annum</a:t>
                      </a:r>
                    </a:p>
                  </a:txBody>
                  <a:tcPr marL="68579" marR="68579" marT="34278" marB="34278"/>
                </a:tc>
                <a:tc hMerge="1">
                  <a:txBody>
                    <a:bodyPr/>
                    <a:lstStyle/>
                    <a:p>
                      <a:endParaRPr lang="en-IE" dirty="0"/>
                    </a:p>
                  </a:txBody>
                  <a:tcPr/>
                </a:tc>
                <a:tc hMerge="1">
                  <a:txBody>
                    <a:bodyPr/>
                    <a:lstStyle/>
                    <a:p>
                      <a:endParaRPr lang="en-IE" dirty="0"/>
                    </a:p>
                  </a:txBody>
                  <a:tcPr/>
                </a:tc>
                <a:tc hMerge="1">
                  <a:txBody>
                    <a:bodyPr/>
                    <a:lstStyle/>
                    <a:p>
                      <a:endParaRPr lang="en-IE" dirty="0"/>
                    </a:p>
                  </a:txBody>
                  <a:tcPr/>
                </a:tc>
                <a:tc hMerge="1">
                  <a:txBody>
                    <a:bodyPr/>
                    <a:lstStyle/>
                    <a:p>
                      <a:endParaRPr lang="en-IE" dirty="0"/>
                    </a:p>
                  </a:txBody>
                  <a:tcPr/>
                </a:tc>
                <a:tc hMerge="1">
                  <a:txBody>
                    <a:bodyPr/>
                    <a:lstStyle/>
                    <a:p>
                      <a:endParaRPr lang="en-IE" dirty="0"/>
                    </a:p>
                  </a:txBody>
                  <a:tcPr/>
                </a:tc>
                <a:extLst>
                  <a:ext uri="{0D108BD9-81ED-4DB2-BD59-A6C34878D82A}">
                    <a16:rowId xmlns:a16="http://schemas.microsoft.com/office/drawing/2014/main" val="10000"/>
                  </a:ext>
                </a:extLst>
              </a:tr>
              <a:tr h="313682">
                <a:tc>
                  <a:txBody>
                    <a:bodyPr/>
                    <a:lstStyle/>
                    <a:p>
                      <a:r>
                        <a:rPr lang="en-IE" sz="1100" b="1" dirty="0"/>
                        <a:t>Management option</a:t>
                      </a:r>
                    </a:p>
                  </a:txBody>
                  <a:tcPr marL="68579" marR="68579" marT="34278" marB="3427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100" b="1" dirty="0"/>
                        <a:t>Thermal Treatment </a:t>
                      </a:r>
                    </a:p>
                  </a:txBody>
                  <a:tcPr marL="68579" marR="68579" marT="34278" marB="34278"/>
                </a:tc>
                <a:tc>
                  <a:txBody>
                    <a:bodyPr/>
                    <a:lstStyle/>
                    <a:p>
                      <a:r>
                        <a:rPr lang="en-IE" sz="1100" b="1" dirty="0"/>
                        <a:t>Co - incineration</a:t>
                      </a:r>
                    </a:p>
                  </a:txBody>
                  <a:tcPr marL="68579" marR="68579" marT="34278" marB="34278"/>
                </a:tc>
                <a:tc>
                  <a:txBody>
                    <a:bodyPr/>
                    <a:lstStyle/>
                    <a:p>
                      <a:r>
                        <a:rPr lang="en-IE" sz="1100" b="1" dirty="0"/>
                        <a:t>Disposal at landfill</a:t>
                      </a:r>
                    </a:p>
                  </a:txBody>
                  <a:tcPr marL="68579" marR="68579" marT="34278" marB="34278"/>
                </a:tc>
                <a:tc>
                  <a:txBody>
                    <a:bodyPr/>
                    <a:lstStyle/>
                    <a:p>
                      <a:r>
                        <a:rPr lang="en-IE" sz="1100" b="1" dirty="0"/>
                        <a:t>Total capacity</a:t>
                      </a:r>
                    </a:p>
                  </a:txBody>
                  <a:tcPr marL="68579" marR="68579" marT="34278" marB="34278"/>
                </a:tc>
                <a:tc>
                  <a:txBody>
                    <a:bodyPr/>
                    <a:lstStyle/>
                    <a:p>
                      <a:r>
                        <a:rPr lang="en-IE" sz="1100" b="1" dirty="0"/>
                        <a:t>Shortfall (exported)</a:t>
                      </a:r>
                    </a:p>
                  </a:txBody>
                  <a:tcPr marL="68579" marR="68579" marT="34278" marB="34278"/>
                </a:tc>
                <a:extLst>
                  <a:ext uri="{0D108BD9-81ED-4DB2-BD59-A6C34878D82A}">
                    <a16:rowId xmlns:a16="http://schemas.microsoft.com/office/drawing/2014/main" val="10001"/>
                  </a:ext>
                </a:extLst>
              </a:tr>
              <a:tr h="228576">
                <a:tc>
                  <a:txBody>
                    <a:bodyPr/>
                    <a:lstStyle/>
                    <a:p>
                      <a:r>
                        <a:rPr lang="en-IE" sz="1100" dirty="0"/>
                        <a:t>No. facilities</a:t>
                      </a:r>
                    </a:p>
                  </a:txBody>
                  <a:tcPr marL="68579" marR="68579" marT="34278" marB="3427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100" dirty="0"/>
                        <a:t>2</a:t>
                      </a:r>
                    </a:p>
                  </a:txBody>
                  <a:tcPr marL="68579" marR="68579" marT="34278" marB="34278"/>
                </a:tc>
                <a:tc>
                  <a:txBody>
                    <a:bodyPr/>
                    <a:lstStyle/>
                    <a:p>
                      <a:r>
                        <a:rPr lang="en-IE" sz="1100" dirty="0"/>
                        <a:t>3</a:t>
                      </a:r>
                    </a:p>
                  </a:txBody>
                  <a:tcPr marL="68579" marR="68579" marT="34278" marB="34278"/>
                </a:tc>
                <a:tc>
                  <a:txBody>
                    <a:bodyPr/>
                    <a:lstStyle/>
                    <a:p>
                      <a:r>
                        <a:rPr lang="en-IE" sz="1100" dirty="0"/>
                        <a:t>3</a:t>
                      </a:r>
                    </a:p>
                  </a:txBody>
                  <a:tcPr marL="68579" marR="68579" marT="34278" marB="34278"/>
                </a:tc>
                <a:tc>
                  <a:txBody>
                    <a:bodyPr/>
                    <a:lstStyle/>
                    <a:p>
                      <a:endParaRPr lang="en-IE" sz="1100" dirty="0"/>
                    </a:p>
                  </a:txBody>
                  <a:tcPr marL="68579" marR="68579" marT="34278" marB="34278"/>
                </a:tc>
                <a:tc>
                  <a:txBody>
                    <a:bodyPr/>
                    <a:lstStyle/>
                    <a:p>
                      <a:endParaRPr lang="en-IE" sz="1100"/>
                    </a:p>
                  </a:txBody>
                  <a:tcPr marL="68579" marR="68579" marT="34278" marB="34278"/>
                </a:tc>
                <a:extLst>
                  <a:ext uri="{0D108BD9-81ED-4DB2-BD59-A6C34878D82A}">
                    <a16:rowId xmlns:a16="http://schemas.microsoft.com/office/drawing/2014/main" val="10002"/>
                  </a:ext>
                </a:extLst>
              </a:tr>
              <a:tr h="388596">
                <a:tc>
                  <a:txBody>
                    <a:bodyPr/>
                    <a:lstStyle/>
                    <a:p>
                      <a:r>
                        <a:rPr lang="en-IE" sz="1100" dirty="0"/>
                        <a:t>Tonnes processed 2025</a:t>
                      </a:r>
                    </a:p>
                  </a:txBody>
                  <a:tcPr marL="68579" marR="68579" marT="34278" marB="34278"/>
                </a:tc>
                <a:tc>
                  <a:txBody>
                    <a:bodyPr/>
                    <a:lstStyle/>
                    <a:p>
                      <a:r>
                        <a:rPr lang="en-IE" sz="1100" dirty="0"/>
                        <a:t>942,500</a:t>
                      </a:r>
                    </a:p>
                  </a:txBody>
                  <a:tcPr marL="68579" marR="68579" marT="34278" marB="34278"/>
                </a:tc>
                <a:tc>
                  <a:txBody>
                    <a:bodyPr/>
                    <a:lstStyle/>
                    <a:p>
                      <a:r>
                        <a:rPr lang="en-IE" sz="1100" dirty="0"/>
                        <a:t>335,714</a:t>
                      </a:r>
                    </a:p>
                  </a:txBody>
                  <a:tcPr marL="68579" marR="68579" marT="34278" marB="34278"/>
                </a:tc>
                <a:tc>
                  <a:txBody>
                    <a:bodyPr/>
                    <a:lstStyle/>
                    <a:p>
                      <a:r>
                        <a:rPr lang="en-IE" sz="1100" dirty="0"/>
                        <a:t>458,000</a:t>
                      </a:r>
                    </a:p>
                  </a:txBody>
                  <a:tcPr marL="68579" marR="68579" marT="34278" marB="34278"/>
                </a:tc>
                <a:tc>
                  <a:txBody>
                    <a:bodyPr/>
                    <a:lstStyle/>
                    <a:p>
                      <a:r>
                        <a:rPr lang="en-IE" sz="1100" dirty="0"/>
                        <a:t>1,736,214</a:t>
                      </a:r>
                    </a:p>
                  </a:txBody>
                  <a:tcPr marL="68579" marR="68579" marT="34278" marB="34278"/>
                </a:tc>
                <a:tc>
                  <a:txBody>
                    <a:bodyPr/>
                    <a:lstStyle/>
                    <a:p>
                      <a:r>
                        <a:rPr lang="en-IE" sz="1100" b="1" dirty="0"/>
                        <a:t>1,393,786</a:t>
                      </a:r>
                    </a:p>
                  </a:txBody>
                  <a:tcPr marL="68579" marR="68579" marT="34278" marB="34278"/>
                </a:tc>
                <a:extLst>
                  <a:ext uri="{0D108BD9-81ED-4DB2-BD59-A6C34878D82A}">
                    <a16:rowId xmlns:a16="http://schemas.microsoft.com/office/drawing/2014/main" val="10003"/>
                  </a:ext>
                </a:extLst>
              </a:tr>
              <a:tr h="388596">
                <a:tc>
                  <a:txBody>
                    <a:bodyPr/>
                    <a:lstStyle/>
                    <a:p>
                      <a:r>
                        <a:rPr lang="en-US" sz="1100" dirty="0"/>
                        <a:t>Glanpower</a:t>
                      </a:r>
                    </a:p>
                    <a:p>
                      <a:r>
                        <a:rPr lang="en-US" sz="1100" dirty="0"/>
                        <a:t>200,000 </a:t>
                      </a:r>
                      <a:r>
                        <a:rPr lang="en-US" sz="1100" dirty="0" err="1"/>
                        <a:t>Tonnes</a:t>
                      </a:r>
                      <a:r>
                        <a:rPr lang="en-US" sz="1100" dirty="0"/>
                        <a:t>/Annum</a:t>
                      </a:r>
                      <a:endParaRPr lang="en-IE" sz="1100" dirty="0"/>
                    </a:p>
                  </a:txBody>
                  <a:tcPr marL="68579" marR="68579" marT="34278" marB="34278"/>
                </a:tc>
                <a:tc>
                  <a:txBody>
                    <a:bodyPr/>
                    <a:lstStyle/>
                    <a:p>
                      <a:endParaRPr lang="en-IE" sz="1100" dirty="0"/>
                    </a:p>
                  </a:txBody>
                  <a:tcPr marL="68579" marR="68579" marT="34278" marB="34278"/>
                </a:tc>
                <a:tc>
                  <a:txBody>
                    <a:bodyPr/>
                    <a:lstStyle/>
                    <a:p>
                      <a:r>
                        <a:rPr lang="en-US" sz="1100" dirty="0"/>
                        <a:t>60% Increase</a:t>
                      </a:r>
                      <a:endParaRPr lang="en-IE" sz="1100" dirty="0"/>
                    </a:p>
                  </a:txBody>
                  <a:tcPr marL="68579" marR="68579" marT="34278" marB="34278"/>
                </a:tc>
                <a:tc>
                  <a:txBody>
                    <a:bodyPr/>
                    <a:lstStyle/>
                    <a:p>
                      <a:r>
                        <a:rPr lang="en-US" sz="1100" dirty="0"/>
                        <a:t>44% reduction</a:t>
                      </a:r>
                      <a:endParaRPr lang="en-IE" sz="1100" dirty="0"/>
                    </a:p>
                  </a:txBody>
                  <a:tcPr marL="68579" marR="68579" marT="34278" marB="34278"/>
                </a:tc>
                <a:tc>
                  <a:txBody>
                    <a:bodyPr/>
                    <a:lstStyle/>
                    <a:p>
                      <a:endParaRPr lang="en-IE" sz="1100" dirty="0"/>
                    </a:p>
                  </a:txBody>
                  <a:tcPr marL="68579" marR="68579" marT="34278" marB="34278"/>
                </a:tc>
                <a:tc>
                  <a:txBody>
                    <a:bodyPr/>
                    <a:lstStyle/>
                    <a:p>
                      <a:endParaRPr lang="en-IE" sz="1100" b="1" dirty="0"/>
                    </a:p>
                  </a:txBody>
                  <a:tcPr marL="68579" marR="68579" marT="34278" marB="34278"/>
                </a:tc>
                <a:extLst>
                  <a:ext uri="{0D108BD9-81ED-4DB2-BD59-A6C34878D82A}">
                    <a16:rowId xmlns:a16="http://schemas.microsoft.com/office/drawing/2014/main" val="3722119642"/>
                  </a:ext>
                </a:extLst>
              </a:tr>
            </a:tbl>
          </a:graphicData>
        </a:graphic>
      </p:graphicFrame>
      <p:sp>
        <p:nvSpPr>
          <p:cNvPr id="13" name="TextBox 12">
            <a:extLst>
              <a:ext uri="{FF2B5EF4-FFF2-40B4-BE49-F238E27FC236}">
                <a16:creationId xmlns:a16="http://schemas.microsoft.com/office/drawing/2014/main" id="{8DB84739-AD07-CF7A-C5DF-B3D7137D5BD0}"/>
              </a:ext>
            </a:extLst>
          </p:cNvPr>
          <p:cNvSpPr txBox="1"/>
          <p:nvPr/>
        </p:nvSpPr>
        <p:spPr>
          <a:xfrm>
            <a:off x="-50564" y="2068176"/>
            <a:ext cx="1417959" cy="646331"/>
          </a:xfrm>
          <a:prstGeom prst="rect">
            <a:avLst/>
          </a:prstGeom>
          <a:noFill/>
        </p:spPr>
        <p:txBody>
          <a:bodyPr wrap="square">
            <a:spAutoFit/>
          </a:bodyPr>
          <a:lstStyle/>
          <a:p>
            <a:pPr algn="ctr">
              <a:defRPr/>
            </a:pPr>
            <a:r>
              <a:rPr lang="en-IE" sz="1200" b="1" dirty="0">
                <a:solidFill>
                  <a:schemeClr val="accent6">
                    <a:lumMod val="75000"/>
                  </a:schemeClr>
                </a:solidFill>
              </a:rPr>
              <a:t>National Waste Management Plan 2024</a:t>
            </a:r>
          </a:p>
        </p:txBody>
      </p:sp>
      <p:sp>
        <p:nvSpPr>
          <p:cNvPr id="14" name="Arrow: Right 13">
            <a:extLst>
              <a:ext uri="{FF2B5EF4-FFF2-40B4-BE49-F238E27FC236}">
                <a16:creationId xmlns:a16="http://schemas.microsoft.com/office/drawing/2014/main" id="{56A7DC7F-226B-D68E-5217-5FB01FE11443}"/>
              </a:ext>
            </a:extLst>
          </p:cNvPr>
          <p:cNvSpPr/>
          <p:nvPr/>
        </p:nvSpPr>
        <p:spPr>
          <a:xfrm>
            <a:off x="1299698" y="2226345"/>
            <a:ext cx="416719" cy="184547"/>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anchor="ctr"/>
          <a:lstStyle/>
          <a:p>
            <a:pPr algn="ctr">
              <a:defRPr/>
            </a:pPr>
            <a:endParaRPr lang="en-IE" sz="1350"/>
          </a:p>
        </p:txBody>
      </p:sp>
      <p:pic>
        <p:nvPicPr>
          <p:cNvPr id="2" name="Picture 1">
            <a:extLst>
              <a:ext uri="{FF2B5EF4-FFF2-40B4-BE49-F238E27FC236}">
                <a16:creationId xmlns:a16="http://schemas.microsoft.com/office/drawing/2014/main" id="{8C85070E-582C-8334-F80C-043FD5A443E8}"/>
              </a:ext>
            </a:extLst>
          </p:cNvPr>
          <p:cNvPicPr>
            <a:picLocks noChangeAspect="1"/>
          </p:cNvPicPr>
          <p:nvPr/>
        </p:nvPicPr>
        <p:blipFill>
          <a:blip r:embed="rId4"/>
          <a:stretch/>
        </p:blipFill>
        <p:spPr>
          <a:xfrm>
            <a:off x="90099" y="6492864"/>
            <a:ext cx="1417959" cy="3651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Image 634" descr="A pyramid with different colored layers&#10;&#10;AI-generated content may be incorrect.">
            <a:extLst>
              <a:ext uri="{FF2B5EF4-FFF2-40B4-BE49-F238E27FC236}">
                <a16:creationId xmlns:a16="http://schemas.microsoft.com/office/drawing/2014/main" id="{BEFA39A7-49AB-2F51-A285-EB19AEC05E77}"/>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0699" y="440531"/>
            <a:ext cx="3304413" cy="25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itle 6">
            <a:extLst>
              <a:ext uri="{FF2B5EF4-FFF2-40B4-BE49-F238E27FC236}">
                <a16:creationId xmlns:a16="http://schemas.microsoft.com/office/drawing/2014/main" id="{05C9F79C-D609-21D4-92FB-85FC5380AA83}"/>
              </a:ext>
            </a:extLst>
          </p:cNvPr>
          <p:cNvSpPr>
            <a:spLocks noGrp="1" noChangeArrowheads="1"/>
          </p:cNvSpPr>
          <p:nvPr>
            <p:ph type="ctrTitle"/>
          </p:nvPr>
        </p:nvSpPr>
        <p:spPr>
          <a:xfrm>
            <a:off x="937022" y="211336"/>
            <a:ext cx="6858000" cy="458390"/>
          </a:xfrm>
        </p:spPr>
        <p:txBody>
          <a:bodyPr>
            <a:noAutofit/>
          </a:bodyPr>
          <a:lstStyle/>
          <a:p>
            <a:r>
              <a:rPr lang="en-US" altLang="en-US" sz="2400" dirty="0">
                <a:latin typeface="Franklin Gothic Heavy" panose="020B0903020102020204" pitchFamily="34" charset="0"/>
              </a:rPr>
              <a:t>ROLE OF ENERGY FROM WASTE</a:t>
            </a:r>
            <a:br>
              <a:rPr lang="en-US" altLang="en-US" sz="2400" dirty="0">
                <a:latin typeface="Franklin Gothic Heavy" panose="020B0903020102020204" pitchFamily="34" charset="0"/>
              </a:rPr>
            </a:br>
            <a:endParaRPr lang="en-IE" altLang="en-US" sz="2400" dirty="0">
              <a:latin typeface="Franklin Gothic Heavy" panose="020B0903020102020204" pitchFamily="34" charset="0"/>
            </a:endParaRPr>
          </a:p>
        </p:txBody>
      </p:sp>
      <p:sp>
        <p:nvSpPr>
          <p:cNvPr id="16389" name="Title 6">
            <a:extLst>
              <a:ext uri="{FF2B5EF4-FFF2-40B4-BE49-F238E27FC236}">
                <a16:creationId xmlns:a16="http://schemas.microsoft.com/office/drawing/2014/main" id="{036E593C-D9E3-18E0-B5AC-C2A8F92DD938}"/>
              </a:ext>
            </a:extLst>
          </p:cNvPr>
          <p:cNvSpPr txBox="1">
            <a:spLocks noChangeArrowheads="1"/>
          </p:cNvSpPr>
          <p:nvPr/>
        </p:nvSpPr>
        <p:spPr bwMode="auto">
          <a:xfrm>
            <a:off x="773906" y="3262937"/>
            <a:ext cx="6858000" cy="4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algn="ctr" eaLnBrk="1" hangingPunct="1">
              <a:lnSpc>
                <a:spcPct val="90000"/>
              </a:lnSpc>
            </a:pPr>
            <a:r>
              <a:rPr lang="en-US" altLang="en-US" sz="2400" dirty="0">
                <a:latin typeface="Franklin Gothic Heavy" panose="020B0903020102020204" pitchFamily="34" charset="0"/>
              </a:rPr>
              <a:t>POSITION OF GLANPOWER WITHIN THE NATIONAL WASTE MANAGEMENT PLAN 2024</a:t>
            </a:r>
            <a:endParaRPr lang="en-IE" altLang="en-US" sz="2400" dirty="0">
              <a:latin typeface="Franklin Gothic Heavy" panose="020B0903020102020204" pitchFamily="34" charset="0"/>
            </a:endParaRPr>
          </a:p>
        </p:txBody>
      </p:sp>
      <p:sp>
        <p:nvSpPr>
          <p:cNvPr id="16390" name="TextBox 1">
            <a:extLst>
              <a:ext uri="{FF2B5EF4-FFF2-40B4-BE49-F238E27FC236}">
                <a16:creationId xmlns:a16="http://schemas.microsoft.com/office/drawing/2014/main" id="{5841DB2D-9BDB-44D8-782B-69AD32B5078B}"/>
              </a:ext>
            </a:extLst>
          </p:cNvPr>
          <p:cNvSpPr txBox="1">
            <a:spLocks noChangeArrowheads="1"/>
          </p:cNvSpPr>
          <p:nvPr/>
        </p:nvSpPr>
        <p:spPr bwMode="auto">
          <a:xfrm>
            <a:off x="1459705" y="6203604"/>
            <a:ext cx="548640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US" altLang="en-US" sz="900" dirty="0"/>
              <a:t>APPENDIX 9 Guidance for Siting Waste Management Facilities. Section 3.7 Thermal Treatment Facilities</a:t>
            </a:r>
            <a:endParaRPr lang="en-IE" altLang="en-US" sz="900" dirty="0"/>
          </a:p>
        </p:txBody>
      </p:sp>
      <p:pic>
        <p:nvPicPr>
          <p:cNvPr id="16391" name="Picture 2" descr="A screenshot of a document&#10;&#10;AI-generated content may be incorrect.">
            <a:extLst>
              <a:ext uri="{FF2B5EF4-FFF2-40B4-BE49-F238E27FC236}">
                <a16:creationId xmlns:a16="http://schemas.microsoft.com/office/drawing/2014/main" id="{55C040F3-625F-3AC2-E89C-3F750D43B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0822"/>
          <a:stretch>
            <a:fillRect/>
          </a:stretch>
        </p:blipFill>
        <p:spPr bwMode="auto">
          <a:xfrm>
            <a:off x="1130926" y="3624896"/>
            <a:ext cx="6551438" cy="2555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154E023-A4AF-53EB-9001-396F8CF714F7}"/>
              </a:ext>
            </a:extLst>
          </p:cNvPr>
          <p:cNvPicPr>
            <a:picLocks noChangeAspect="1"/>
          </p:cNvPicPr>
          <p:nvPr/>
        </p:nvPicPr>
        <p:blipFill>
          <a:blip r:embed="rId4"/>
          <a:stretch/>
        </p:blipFill>
        <p:spPr>
          <a:xfrm>
            <a:off x="90099" y="6492864"/>
            <a:ext cx="1417959" cy="36512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6">
            <a:extLst>
              <a:ext uri="{FF2B5EF4-FFF2-40B4-BE49-F238E27FC236}">
                <a16:creationId xmlns:a16="http://schemas.microsoft.com/office/drawing/2014/main" id="{47F015CC-32F5-6FB7-7BD3-C715FA7ED513}"/>
              </a:ext>
            </a:extLst>
          </p:cNvPr>
          <p:cNvSpPr>
            <a:spLocks noGrp="1" noChangeArrowheads="1"/>
          </p:cNvSpPr>
          <p:nvPr>
            <p:ph type="ctrTitle"/>
          </p:nvPr>
        </p:nvSpPr>
        <p:spPr>
          <a:xfrm>
            <a:off x="937022" y="1056085"/>
            <a:ext cx="6858000" cy="458390"/>
          </a:xfrm>
        </p:spPr>
        <p:txBody>
          <a:bodyPr/>
          <a:lstStyle/>
          <a:p>
            <a:r>
              <a:rPr lang="en-US" altLang="en-US" sz="975">
                <a:latin typeface="Franklin Gothic Heavy" panose="020B0903020102020204" pitchFamily="34" charset="0"/>
              </a:rPr>
              <a:t>STATUS OF EXISTING DEVELOPMENT</a:t>
            </a:r>
            <a:br>
              <a:rPr lang="en-US" altLang="en-US" sz="975"/>
            </a:br>
            <a:endParaRPr lang="en-IE" altLang="en-US" sz="975"/>
          </a:p>
        </p:txBody>
      </p:sp>
      <p:sp>
        <p:nvSpPr>
          <p:cNvPr id="17412" name="Title 6">
            <a:extLst>
              <a:ext uri="{FF2B5EF4-FFF2-40B4-BE49-F238E27FC236}">
                <a16:creationId xmlns:a16="http://schemas.microsoft.com/office/drawing/2014/main" id="{1F5C6780-8511-114B-1ECC-4F1556DA18AC}"/>
              </a:ext>
            </a:extLst>
          </p:cNvPr>
          <p:cNvSpPr txBox="1">
            <a:spLocks noChangeArrowheads="1"/>
          </p:cNvSpPr>
          <p:nvPr/>
        </p:nvSpPr>
        <p:spPr bwMode="auto">
          <a:xfrm>
            <a:off x="937022" y="2649142"/>
            <a:ext cx="6858000" cy="4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algn="ctr" eaLnBrk="1" hangingPunct="1">
              <a:lnSpc>
                <a:spcPct val="90000"/>
              </a:lnSpc>
            </a:pPr>
            <a:r>
              <a:rPr lang="en-US" altLang="en-US" sz="975">
                <a:latin typeface="Franklin Gothic Heavy" panose="020B0903020102020204" pitchFamily="34" charset="0"/>
              </a:rPr>
              <a:t>PROPOSED SID DEVELOPMENT</a:t>
            </a:r>
            <a:endParaRPr lang="en-IE" altLang="en-US" sz="975">
              <a:latin typeface="Franklin Gothic Heavy" panose="020B0903020102020204" pitchFamily="34" charset="0"/>
            </a:endParaRPr>
          </a:p>
        </p:txBody>
      </p:sp>
      <p:pic>
        <p:nvPicPr>
          <p:cNvPr id="17413" name="Picture 1">
            <a:extLst>
              <a:ext uri="{FF2B5EF4-FFF2-40B4-BE49-F238E27FC236}">
                <a16:creationId xmlns:a16="http://schemas.microsoft.com/office/drawing/2014/main" id="{F3CF14E6-44EE-5344-2CDB-F2392F6993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834" b="7558"/>
          <a:stretch>
            <a:fillRect/>
          </a:stretch>
        </p:blipFill>
        <p:spPr bwMode="auto">
          <a:xfrm>
            <a:off x="4685110" y="1413273"/>
            <a:ext cx="4013597" cy="130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2">
            <a:extLst>
              <a:ext uri="{FF2B5EF4-FFF2-40B4-BE49-F238E27FC236}">
                <a16:creationId xmlns:a16="http://schemas.microsoft.com/office/drawing/2014/main" id="{DD52C4C4-5B38-8DA4-63A1-36C92CDBC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44" y="1489473"/>
            <a:ext cx="3844529" cy="1159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7">
            <a:extLst>
              <a:ext uri="{FF2B5EF4-FFF2-40B4-BE49-F238E27FC236}">
                <a16:creationId xmlns:a16="http://schemas.microsoft.com/office/drawing/2014/main" id="{FD2793DD-A5D4-FA4F-9B15-C7EE0A1F05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0269" y="3202781"/>
            <a:ext cx="4087416"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6" name="TextBox 10">
            <a:extLst>
              <a:ext uri="{FF2B5EF4-FFF2-40B4-BE49-F238E27FC236}">
                <a16:creationId xmlns:a16="http://schemas.microsoft.com/office/drawing/2014/main" id="{CED294E0-6E0A-E01A-28BD-C8DF4E340C3D}"/>
              </a:ext>
            </a:extLst>
          </p:cNvPr>
          <p:cNvSpPr txBox="1">
            <a:spLocks noChangeArrowheads="1"/>
          </p:cNvSpPr>
          <p:nvPr/>
        </p:nvSpPr>
        <p:spPr bwMode="auto">
          <a:xfrm>
            <a:off x="401241" y="3573066"/>
            <a:ext cx="141096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1050"/>
              <a:t>Upgraded</a:t>
            </a:r>
            <a:r>
              <a:rPr lang="en-IE" altLang="en-US" sz="1350"/>
              <a:t> </a:t>
            </a:r>
            <a:r>
              <a:rPr lang="en-IE" altLang="en-US" sz="1050"/>
              <a:t>substation</a:t>
            </a:r>
          </a:p>
        </p:txBody>
      </p:sp>
      <p:cxnSp>
        <p:nvCxnSpPr>
          <p:cNvPr id="13" name="Straight Arrow Connector 12">
            <a:extLst>
              <a:ext uri="{FF2B5EF4-FFF2-40B4-BE49-F238E27FC236}">
                <a16:creationId xmlns:a16="http://schemas.microsoft.com/office/drawing/2014/main" id="{4DB41B34-E804-4CEF-F71D-BA37DBF70EEF}"/>
              </a:ext>
            </a:extLst>
          </p:cNvPr>
          <p:cNvCxnSpPr>
            <a:cxnSpLocks/>
            <a:stCxn id="17416" idx="3"/>
          </p:cNvCxnSpPr>
          <p:nvPr/>
        </p:nvCxnSpPr>
        <p:spPr>
          <a:xfrm>
            <a:off x="1812205" y="3723107"/>
            <a:ext cx="1135783" cy="7122"/>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18" name="TextBox 15">
            <a:extLst>
              <a:ext uri="{FF2B5EF4-FFF2-40B4-BE49-F238E27FC236}">
                <a16:creationId xmlns:a16="http://schemas.microsoft.com/office/drawing/2014/main" id="{0283BC27-5D0F-A3C7-5F54-A06B23EFA92F}"/>
              </a:ext>
            </a:extLst>
          </p:cNvPr>
          <p:cNvSpPr txBox="1">
            <a:spLocks noChangeArrowheads="1"/>
          </p:cNvSpPr>
          <p:nvPr/>
        </p:nvSpPr>
        <p:spPr bwMode="auto">
          <a:xfrm>
            <a:off x="401241" y="4279106"/>
            <a:ext cx="175721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1050"/>
              <a:t>Transformers &amp; Generators</a:t>
            </a:r>
          </a:p>
        </p:txBody>
      </p:sp>
      <p:cxnSp>
        <p:nvCxnSpPr>
          <p:cNvPr id="17" name="Straight Arrow Connector 16">
            <a:extLst>
              <a:ext uri="{FF2B5EF4-FFF2-40B4-BE49-F238E27FC236}">
                <a16:creationId xmlns:a16="http://schemas.microsoft.com/office/drawing/2014/main" id="{3E465825-6F9B-BC3D-D980-55B773887756}"/>
              </a:ext>
            </a:extLst>
          </p:cNvPr>
          <p:cNvCxnSpPr>
            <a:cxnSpLocks/>
            <a:stCxn id="17418" idx="3"/>
          </p:cNvCxnSpPr>
          <p:nvPr/>
        </p:nvCxnSpPr>
        <p:spPr>
          <a:xfrm>
            <a:off x="2158453" y="4406064"/>
            <a:ext cx="1049091" cy="82593"/>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20" name="TextBox 17">
            <a:extLst>
              <a:ext uri="{FF2B5EF4-FFF2-40B4-BE49-F238E27FC236}">
                <a16:creationId xmlns:a16="http://schemas.microsoft.com/office/drawing/2014/main" id="{D0F27403-0B38-D52C-E857-1925F543DB11}"/>
              </a:ext>
            </a:extLst>
          </p:cNvPr>
          <p:cNvSpPr txBox="1">
            <a:spLocks noChangeArrowheads="1"/>
          </p:cNvSpPr>
          <p:nvPr/>
        </p:nvSpPr>
        <p:spPr bwMode="auto">
          <a:xfrm>
            <a:off x="401241" y="4841081"/>
            <a:ext cx="174118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GB" altLang="en-US" sz="1050"/>
              <a:t>Air-cooled condensing unit</a:t>
            </a:r>
            <a:endParaRPr lang="en-IE" altLang="en-US" sz="1050"/>
          </a:p>
        </p:txBody>
      </p:sp>
      <p:cxnSp>
        <p:nvCxnSpPr>
          <p:cNvPr id="19" name="Straight Arrow Connector 18">
            <a:extLst>
              <a:ext uri="{FF2B5EF4-FFF2-40B4-BE49-F238E27FC236}">
                <a16:creationId xmlns:a16="http://schemas.microsoft.com/office/drawing/2014/main" id="{4F241FF8-0675-6AAC-B1ED-167903BCB137}"/>
              </a:ext>
            </a:extLst>
          </p:cNvPr>
          <p:cNvCxnSpPr>
            <a:cxnSpLocks/>
            <a:stCxn id="17420" idx="3"/>
          </p:cNvCxnSpPr>
          <p:nvPr/>
        </p:nvCxnSpPr>
        <p:spPr>
          <a:xfrm>
            <a:off x="2142423" y="4968039"/>
            <a:ext cx="1284196" cy="34334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22" name="TextBox 19">
            <a:extLst>
              <a:ext uri="{FF2B5EF4-FFF2-40B4-BE49-F238E27FC236}">
                <a16:creationId xmlns:a16="http://schemas.microsoft.com/office/drawing/2014/main" id="{98E26BF2-4054-FDE1-1157-2695E0858F96}"/>
              </a:ext>
            </a:extLst>
          </p:cNvPr>
          <p:cNvSpPr txBox="1">
            <a:spLocks noChangeArrowheads="1"/>
          </p:cNvSpPr>
          <p:nvPr/>
        </p:nvSpPr>
        <p:spPr bwMode="auto">
          <a:xfrm>
            <a:off x="6301978" y="4742260"/>
            <a:ext cx="169902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GB" altLang="en-US" sz="1050"/>
              <a:t>Treatment tanks and residual process material collection area</a:t>
            </a:r>
            <a:endParaRPr lang="en-IE" altLang="en-US" sz="1050"/>
          </a:p>
        </p:txBody>
      </p:sp>
      <p:cxnSp>
        <p:nvCxnSpPr>
          <p:cNvPr id="21" name="Straight Arrow Connector 20">
            <a:extLst>
              <a:ext uri="{FF2B5EF4-FFF2-40B4-BE49-F238E27FC236}">
                <a16:creationId xmlns:a16="http://schemas.microsoft.com/office/drawing/2014/main" id="{E84831D3-3B35-00B4-45D7-6E70E32BC34C}"/>
              </a:ext>
            </a:extLst>
          </p:cNvPr>
          <p:cNvCxnSpPr>
            <a:cxnSpLocks/>
          </p:cNvCxnSpPr>
          <p:nvPr/>
        </p:nvCxnSpPr>
        <p:spPr>
          <a:xfrm flipH="1">
            <a:off x="4194573" y="5193506"/>
            <a:ext cx="2145506" cy="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24" name="TextBox 23">
            <a:extLst>
              <a:ext uri="{FF2B5EF4-FFF2-40B4-BE49-F238E27FC236}">
                <a16:creationId xmlns:a16="http://schemas.microsoft.com/office/drawing/2014/main" id="{98A44D38-A0E0-4C72-5F2A-1F249F8139AE}"/>
              </a:ext>
            </a:extLst>
          </p:cNvPr>
          <p:cNvSpPr txBox="1">
            <a:spLocks noChangeArrowheads="1"/>
          </p:cNvSpPr>
          <p:nvPr/>
        </p:nvSpPr>
        <p:spPr bwMode="auto">
          <a:xfrm>
            <a:off x="401241" y="3943350"/>
            <a:ext cx="154721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1050"/>
              <a:t>Revised Parking Layout </a:t>
            </a:r>
          </a:p>
        </p:txBody>
      </p:sp>
      <p:cxnSp>
        <p:nvCxnSpPr>
          <p:cNvPr id="25" name="Straight Arrow Connector 24">
            <a:extLst>
              <a:ext uri="{FF2B5EF4-FFF2-40B4-BE49-F238E27FC236}">
                <a16:creationId xmlns:a16="http://schemas.microsoft.com/office/drawing/2014/main" id="{2AD7CA12-2AC3-19E7-AB63-4FAF59162DAB}"/>
              </a:ext>
            </a:extLst>
          </p:cNvPr>
          <p:cNvCxnSpPr>
            <a:cxnSpLocks/>
            <a:stCxn id="17424" idx="3"/>
          </p:cNvCxnSpPr>
          <p:nvPr/>
        </p:nvCxnSpPr>
        <p:spPr>
          <a:xfrm>
            <a:off x="1948459" y="4070308"/>
            <a:ext cx="999529" cy="30205"/>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26" name="TextBox 28">
            <a:extLst>
              <a:ext uri="{FF2B5EF4-FFF2-40B4-BE49-F238E27FC236}">
                <a16:creationId xmlns:a16="http://schemas.microsoft.com/office/drawing/2014/main" id="{18B8F0E9-0C61-8B64-1F27-DF2A56B68B1E}"/>
              </a:ext>
            </a:extLst>
          </p:cNvPr>
          <p:cNvSpPr txBox="1">
            <a:spLocks noChangeArrowheads="1"/>
          </p:cNvSpPr>
          <p:nvPr/>
        </p:nvSpPr>
        <p:spPr bwMode="auto">
          <a:xfrm>
            <a:off x="401241" y="4582716"/>
            <a:ext cx="153920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1050"/>
              <a:t>Upgraded Stack Design</a:t>
            </a:r>
          </a:p>
        </p:txBody>
      </p:sp>
      <p:cxnSp>
        <p:nvCxnSpPr>
          <p:cNvPr id="30" name="Straight Arrow Connector 29">
            <a:extLst>
              <a:ext uri="{FF2B5EF4-FFF2-40B4-BE49-F238E27FC236}">
                <a16:creationId xmlns:a16="http://schemas.microsoft.com/office/drawing/2014/main" id="{DD193E7D-4DB4-8460-D3BC-BCBB1D77EAF6}"/>
              </a:ext>
            </a:extLst>
          </p:cNvPr>
          <p:cNvCxnSpPr>
            <a:cxnSpLocks/>
          </p:cNvCxnSpPr>
          <p:nvPr/>
        </p:nvCxnSpPr>
        <p:spPr>
          <a:xfrm flipV="1">
            <a:off x="2286000" y="4694635"/>
            <a:ext cx="1462088" cy="26194"/>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428" name="TextBox 33">
            <a:extLst>
              <a:ext uri="{FF2B5EF4-FFF2-40B4-BE49-F238E27FC236}">
                <a16:creationId xmlns:a16="http://schemas.microsoft.com/office/drawing/2014/main" id="{3EF48C6C-7DAA-34C9-924A-317CB354212D}"/>
              </a:ext>
            </a:extLst>
          </p:cNvPr>
          <p:cNvSpPr txBox="1">
            <a:spLocks noChangeArrowheads="1"/>
          </p:cNvSpPr>
          <p:nvPr/>
        </p:nvSpPr>
        <p:spPr bwMode="auto">
          <a:xfrm>
            <a:off x="401241" y="2607469"/>
            <a:ext cx="1268296"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750"/>
              <a:t>Approved Planning Design</a:t>
            </a:r>
          </a:p>
        </p:txBody>
      </p:sp>
      <p:sp>
        <p:nvSpPr>
          <p:cNvPr id="17429" name="TextBox 34">
            <a:extLst>
              <a:ext uri="{FF2B5EF4-FFF2-40B4-BE49-F238E27FC236}">
                <a16:creationId xmlns:a16="http://schemas.microsoft.com/office/drawing/2014/main" id="{62AC437C-83A5-9AD5-1C68-7B272005F72E}"/>
              </a:ext>
            </a:extLst>
          </p:cNvPr>
          <p:cNvSpPr txBox="1">
            <a:spLocks noChangeArrowheads="1"/>
          </p:cNvSpPr>
          <p:nvPr/>
        </p:nvSpPr>
        <p:spPr bwMode="auto">
          <a:xfrm>
            <a:off x="4685110" y="2663429"/>
            <a:ext cx="85311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en-IE" altLang="en-US" sz="750"/>
              <a:t>As Built Building</a:t>
            </a:r>
          </a:p>
        </p:txBody>
      </p:sp>
      <p:pic>
        <p:nvPicPr>
          <p:cNvPr id="2" name="Picture 1">
            <a:extLst>
              <a:ext uri="{FF2B5EF4-FFF2-40B4-BE49-F238E27FC236}">
                <a16:creationId xmlns:a16="http://schemas.microsoft.com/office/drawing/2014/main" id="{8255DD6F-4DCE-A856-BE63-8DE29898BE7F}"/>
              </a:ext>
            </a:extLst>
          </p:cNvPr>
          <p:cNvPicPr>
            <a:picLocks noChangeAspect="1"/>
          </p:cNvPicPr>
          <p:nvPr/>
        </p:nvPicPr>
        <p:blipFill>
          <a:blip r:embed="rId5"/>
          <a:stretch/>
        </p:blipFill>
        <p:spPr>
          <a:xfrm>
            <a:off x="90099" y="6492864"/>
            <a:ext cx="1417959" cy="36512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E7F7F3F-C7DC-5E2D-B2B8-A6FCF3803EB1}"/>
              </a:ext>
            </a:extLst>
          </p:cNvPr>
          <p:cNvPicPr>
            <a:picLocks noChangeAspect="1"/>
          </p:cNvPicPr>
          <p:nvPr/>
        </p:nvPicPr>
        <p:blipFill>
          <a:blip r:embed="rId2"/>
          <a:srcRect l="15431" r="13336"/>
          <a:stretch>
            <a:fillRect/>
          </a:stretch>
        </p:blipFill>
        <p:spPr>
          <a:xfrm>
            <a:off x="20" y="431"/>
            <a:ext cx="6086455" cy="6408311"/>
          </a:xfrm>
          <a:prstGeom prst="rect">
            <a:avLst/>
          </a:prstGeom>
        </p:spPr>
      </p:pic>
      <p:sp>
        <p:nvSpPr>
          <p:cNvPr id="3" name="Content Placeholder 2">
            <a:extLst>
              <a:ext uri="{FF2B5EF4-FFF2-40B4-BE49-F238E27FC236}">
                <a16:creationId xmlns:a16="http://schemas.microsoft.com/office/drawing/2014/main" id="{A3424AE6-F82F-A2FC-AC96-64BFFED24505}"/>
              </a:ext>
            </a:extLst>
          </p:cNvPr>
          <p:cNvSpPr>
            <a:spLocks noGrp="1"/>
          </p:cNvSpPr>
          <p:nvPr>
            <p:ph idx="1"/>
          </p:nvPr>
        </p:nvSpPr>
        <p:spPr>
          <a:xfrm>
            <a:off x="6255528" y="2834978"/>
            <a:ext cx="2888472" cy="3540265"/>
          </a:xfrm>
        </p:spPr>
        <p:txBody>
          <a:bodyPr>
            <a:normAutofit/>
          </a:bodyPr>
          <a:lstStyle/>
          <a:p>
            <a:pPr marL="0" indent="0" algn="ctr">
              <a:buNone/>
            </a:pPr>
            <a:r>
              <a:rPr lang="en-IE" sz="4000" dirty="0"/>
              <a:t>Questions &amp; Discussion</a:t>
            </a:r>
          </a:p>
        </p:txBody>
      </p:sp>
      <p:sp>
        <p:nvSpPr>
          <p:cNvPr id="12"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02F3658-F3BD-7570-F31C-BF2B49861E11}"/>
              </a:ext>
            </a:extLst>
          </p:cNvPr>
          <p:cNvSpPr>
            <a:spLocks noGrp="1"/>
          </p:cNvSpPr>
          <p:nvPr>
            <p:ph type="sldNum" sz="quarter" idx="12"/>
          </p:nvPr>
        </p:nvSpPr>
        <p:spPr>
          <a:xfrm>
            <a:off x="8778240" y="6459376"/>
            <a:ext cx="336042" cy="365125"/>
          </a:xfrm>
        </p:spPr>
        <p:txBody>
          <a:bodyPr>
            <a:normAutofit/>
          </a:bodyPr>
          <a:lstStyle/>
          <a:p>
            <a:pPr>
              <a:spcAft>
                <a:spcPts val="600"/>
              </a:spcAft>
            </a:pPr>
            <a:fld id="{C1FF6DA9-008F-8B48-92A6-B652298478BF}" type="slidenum">
              <a:rPr lang="en-US" sz="1000">
                <a:solidFill>
                  <a:srgbClr val="FFFFFF"/>
                </a:solidFill>
              </a:rPr>
              <a:pPr>
                <a:spcAft>
                  <a:spcPts val="600"/>
                </a:spcAft>
              </a:pPr>
              <a:t>11</a:t>
            </a:fld>
            <a:endParaRPr lang="en-US" sz="1000">
              <a:solidFill>
                <a:srgbClr val="FFFFFF"/>
              </a:solidFill>
            </a:endParaRPr>
          </a:p>
        </p:txBody>
      </p:sp>
      <p:pic>
        <p:nvPicPr>
          <p:cNvPr id="6" name="Picture 5">
            <a:extLst>
              <a:ext uri="{FF2B5EF4-FFF2-40B4-BE49-F238E27FC236}">
                <a16:creationId xmlns:a16="http://schemas.microsoft.com/office/drawing/2014/main" id="{E9F0F877-E66F-B8B4-4AFB-0D704CD78AAE}"/>
              </a:ext>
            </a:extLst>
          </p:cNvPr>
          <p:cNvPicPr>
            <a:picLocks noChangeAspect="1"/>
          </p:cNvPicPr>
          <p:nvPr/>
        </p:nvPicPr>
        <p:blipFill>
          <a:blip r:embed="rId3"/>
          <a:stretch/>
        </p:blipFill>
        <p:spPr>
          <a:xfrm>
            <a:off x="6210959" y="117632"/>
            <a:ext cx="2903324" cy="747607"/>
          </a:xfrm>
          <a:prstGeom prst="rect">
            <a:avLst/>
          </a:prstGeom>
        </p:spPr>
      </p:pic>
    </p:spTree>
    <p:extLst>
      <p:ext uri="{BB962C8B-B14F-4D97-AF65-F5344CB8AC3E}">
        <p14:creationId xmlns:p14="http://schemas.microsoft.com/office/powerpoint/2010/main" val="2503523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4900C48E4C6F40AD9ACE0517697125" ma:contentTypeVersion="6" ma:contentTypeDescription="Create a new document." ma:contentTypeScope="" ma:versionID="91f1a2d242179bb8838ad1da921c1db6">
  <xsd:schema xmlns:xsd="http://www.w3.org/2001/XMLSchema" xmlns:xs="http://www.w3.org/2001/XMLSchema" xmlns:p="http://schemas.microsoft.com/office/2006/metadata/properties" xmlns:ns2="6c2da5b2-e8bc-4b02-8381-24d226fd79bb" targetNamespace="http://schemas.microsoft.com/office/2006/metadata/properties" ma:root="true" ma:fieldsID="2ac773f7905495a3931229ea8563af2b" ns2:_="">
    <xsd:import namespace="6c2da5b2-e8bc-4b02-8381-24d226fd79bb"/>
    <xsd:element name="properties">
      <xsd:complexType>
        <xsd:sequence>
          <xsd:element name="documentManagement">
            <xsd:complexType>
              <xsd:all>
                <xsd:element ref="ns2:DocumentCategory" minOccurs="0"/>
                <xsd:element ref="ns2:DocumentType" minOccurs="0"/>
                <xsd:element ref="ns2:MediaServiceMetadata" minOccurs="0"/>
                <xsd:element ref="ns2:MediaServiceFastMetadata" minOccurs="0"/>
                <xsd:element ref="ns2:MediaServiceSearchProperties" minOccurs="0"/>
                <xsd:element ref="ns2:Doc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2da5b2-e8bc-4b02-8381-24d226fd79bb" elementFormDefault="qualified">
    <xsd:import namespace="http://schemas.microsoft.com/office/2006/documentManagement/types"/>
    <xsd:import namespace="http://schemas.microsoft.com/office/infopath/2007/PartnerControls"/>
    <xsd:element name="DocumentCategory" ma:index="8" nillable="true" ma:displayName="Document Category" ma:format="Dropdown" ma:internalName="DocumentCategory" ma:readOnly="false">
      <xsd:simpleType>
        <xsd:restriction base="dms:Choice">
          <xsd:enumeration value="Application Docs"/>
          <xsd:enumeration value="Further Information Docs"/>
          <xsd:enumeration value="Oral Hearing Docs"/>
          <xsd:enumeration value="Response"/>
          <xsd:enumeration value="Other"/>
        </xsd:restriction>
      </xsd:simpleType>
    </xsd:element>
    <xsd:element name="DocumentType" ma:index="9" nillable="true" ma:displayName="Document Type" ma:format="Dropdown" ma:internalName="DocumentType" ma:readOnly="false">
      <xsd:simpleType>
        <xsd:restriction base="dms:Choice">
          <xsd:enumeration value="Ad hoc letter/ Correspondence"/>
          <xsd:enumeration value="Application Drawings"/>
          <xsd:enumeration value="Application Form"/>
          <xsd:enumeration value="Application Document"/>
          <xsd:enumeration value="Compulsory Purchase Order"/>
          <xsd:enumeration value="Cover Letter"/>
          <xsd:enumeration value="Department Report"/>
          <xsd:enumeration value="Draft Railway Order"/>
          <xsd:enumeration value="Drawing / Map / Data"/>
          <xsd:enumeration value="Environmental Impact Statement"/>
          <xsd:enumeration value="Environmental Report"/>
          <xsd:enumeration value="Further Information Request"/>
          <xsd:enumeration value="Further Information Response"/>
          <xsd:enumeration value="Further Information Response Drawings"/>
          <xsd:enumeration value="Managers Order"/>
          <xsd:enumeration value="Memo"/>
          <xsd:enumeration value="Natura Impact Statement"/>
          <xsd:enumeration value="Notification of Decision"/>
          <xsd:enumeration value="Other"/>
          <xsd:enumeration value="PA Cover letter"/>
          <xsd:enumeration value="Photomontages"/>
          <xsd:enumeration value="Planners Report"/>
          <xsd:enumeration value="Prescribed Body Notifications"/>
          <xsd:enumeration value="Prescribed Body Response"/>
          <xsd:enumeration value="Public Notice/ Newspaper Notice"/>
          <xsd:enumeration value="Response to Appeal"/>
          <xsd:enumeration value="Revised Environmental Impact Statement"/>
          <xsd:enumeration value="Revised Natura Impact Statement"/>
          <xsd:enumeration value="Revised Public Notice / Newspaper Notice"/>
          <xsd:enumeration value="Submissions"/>
          <xsd:enumeration value="Unsolicited Further Information"/>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DocDate" ma:index="13" nillable="true" ma:displayName="Doc Date" ma:format="DateOnly" ma:internalName="Doc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Type xmlns="6c2da5b2-e8bc-4b02-8381-24d226fd79bb" xsi:nil="true"/>
    <DocumentCategory xmlns="6c2da5b2-e8bc-4b02-8381-24d226fd79bb" xsi:nil="true"/>
    <DocDate xmlns="6c2da5b2-e8bc-4b02-8381-24d226fd79bb" xsi:nil="true"/>
  </documentManagement>
</p:properties>
</file>

<file path=customXml/itemProps1.xml><?xml version="1.0" encoding="utf-8"?>
<ds:datastoreItem xmlns:ds="http://schemas.openxmlformats.org/officeDocument/2006/customXml" ds:itemID="{7A1F897C-978D-4AE6-A51C-DCDF812FD8AC}"/>
</file>

<file path=customXml/itemProps2.xml><?xml version="1.0" encoding="utf-8"?>
<ds:datastoreItem xmlns:ds="http://schemas.openxmlformats.org/officeDocument/2006/customXml" ds:itemID="{8622E629-541A-448B-8F75-7D36420D1451}"/>
</file>

<file path=customXml/itemProps3.xml><?xml version="1.0" encoding="utf-8"?>
<ds:datastoreItem xmlns:ds="http://schemas.openxmlformats.org/officeDocument/2006/customXml" ds:itemID="{F5BC980C-E6D5-4673-8407-177BAB53B93B}"/>
</file>

<file path=docProps/app.xml><?xml version="1.0" encoding="utf-8"?>
<Properties xmlns="http://schemas.openxmlformats.org/officeDocument/2006/extended-properties" xmlns:vt="http://schemas.openxmlformats.org/officeDocument/2006/docPropsVTypes">
  <TotalTime>0</TotalTime>
  <Words>872</Words>
  <Application>Microsoft Office PowerPoint</Application>
  <PresentationFormat>On-screen Show (4:3)</PresentationFormat>
  <Paragraphs>103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Franklin Gothic Heavy</vt:lpstr>
      <vt:lpstr>Office Theme</vt:lpstr>
      <vt:lpstr>PowerPoint Presentation</vt:lpstr>
      <vt:lpstr>PowerPoint Presentation</vt:lpstr>
      <vt:lpstr>Introduction &amp; Background</vt:lpstr>
      <vt:lpstr>PROPOSED DEVELOPMENT DESCRIPTION </vt:lpstr>
      <vt:lpstr>PowerPoint Presentation</vt:lpstr>
      <vt:lpstr>PowerPoint Presentation</vt:lpstr>
      <vt:lpstr>PowerPoint Presentation</vt:lpstr>
      <vt:lpstr>PLANNING HIERACHY </vt:lpstr>
      <vt:lpstr>ROLE OF ENERGY FROM WASTE </vt:lpstr>
      <vt:lpstr>STATUS OF EXISTING DEVELOPMENT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SG</dc:creator>
  <cp:keywords/>
  <dc:description>generated using python-pptx</dc:description>
  <cp:lastModifiedBy>Patrick Little</cp:lastModifiedBy>
  <cp:revision>63</cp:revision>
  <cp:lastPrinted>2025-03-19T18:58:10Z</cp:lastPrinted>
  <dcterms:created xsi:type="dcterms:W3CDTF">2013-01-27T09:14:16Z</dcterms:created>
  <dcterms:modified xsi:type="dcterms:W3CDTF">2025-10-10T11:20:24Z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0x010100404900C48E4C6F40AD9ACE0517697125</vt:lpwstr>
  </property>
</Properties>
</file>